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3970000" cy="10795000"/>
  <p:notesSz cx="6858000" cy="9144000"/>
  <p:defaultTextStyle>
    <a:lvl1pPr algn="ctr" defTabSz="584200">
      <a:defRPr sz="3800">
        <a:latin typeface="+mn-lt"/>
        <a:ea typeface="+mn-ea"/>
        <a:cs typeface="+mn-cs"/>
        <a:sym typeface="Helvetica Light"/>
      </a:defRPr>
    </a:lvl1pPr>
    <a:lvl2pPr indent="228600" algn="ctr" defTabSz="584200">
      <a:defRPr sz="3800">
        <a:latin typeface="+mn-lt"/>
        <a:ea typeface="+mn-ea"/>
        <a:cs typeface="+mn-cs"/>
        <a:sym typeface="Helvetica Light"/>
      </a:defRPr>
    </a:lvl2pPr>
    <a:lvl3pPr indent="457200" algn="ctr" defTabSz="584200">
      <a:defRPr sz="3800">
        <a:latin typeface="+mn-lt"/>
        <a:ea typeface="+mn-ea"/>
        <a:cs typeface="+mn-cs"/>
        <a:sym typeface="Helvetica Light"/>
      </a:defRPr>
    </a:lvl3pPr>
    <a:lvl4pPr indent="685800" algn="ctr" defTabSz="584200">
      <a:defRPr sz="3800">
        <a:latin typeface="+mn-lt"/>
        <a:ea typeface="+mn-ea"/>
        <a:cs typeface="+mn-cs"/>
        <a:sym typeface="Helvetica Light"/>
      </a:defRPr>
    </a:lvl4pPr>
    <a:lvl5pPr indent="914400" algn="ctr" defTabSz="584200">
      <a:defRPr sz="3800">
        <a:latin typeface="+mn-lt"/>
        <a:ea typeface="+mn-ea"/>
        <a:cs typeface="+mn-cs"/>
        <a:sym typeface="Helvetica Light"/>
      </a:defRPr>
    </a:lvl5pPr>
    <a:lvl6pPr indent="1143000" algn="ctr" defTabSz="584200">
      <a:defRPr sz="3800">
        <a:latin typeface="+mn-lt"/>
        <a:ea typeface="+mn-ea"/>
        <a:cs typeface="+mn-cs"/>
        <a:sym typeface="Helvetica Light"/>
      </a:defRPr>
    </a:lvl6pPr>
    <a:lvl7pPr indent="1371600" algn="ctr" defTabSz="584200">
      <a:defRPr sz="3800">
        <a:latin typeface="+mn-lt"/>
        <a:ea typeface="+mn-ea"/>
        <a:cs typeface="+mn-cs"/>
        <a:sym typeface="Helvetica Light"/>
      </a:defRPr>
    </a:lvl7pPr>
    <a:lvl8pPr indent="1600200" algn="ctr" defTabSz="584200">
      <a:defRPr sz="3800">
        <a:latin typeface="+mn-lt"/>
        <a:ea typeface="+mn-ea"/>
        <a:cs typeface="+mn-cs"/>
        <a:sym typeface="Helvetica Light"/>
      </a:defRPr>
    </a:lvl8pPr>
    <a:lvl9pPr indent="1828800" algn="ctr" defTabSz="584200">
      <a:defRPr sz="3800"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400">
          <p15:clr>
            <a:srgbClr val="A4A3A4"/>
          </p15:clr>
        </p15:guide>
        <p15:guide id="2" pos="4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17" autoAdjust="0"/>
    <p:restoredTop sz="94660"/>
  </p:normalViewPr>
  <p:slideViewPr>
    <p:cSldViewPr>
      <p:cViewPr varScale="1">
        <p:scale>
          <a:sx n="80" d="100"/>
          <a:sy n="80" d="100"/>
        </p:scale>
        <p:origin x="1806" y="96"/>
      </p:cViewPr>
      <p:guideLst>
        <p:guide orient="horz" pos="3400"/>
        <p:guide pos="44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43886300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</a:p>
          <a:p>
            <a:pPr lvl="1">
              <a:defRPr sz="1800"/>
            </a:pPr>
            <a:r>
              <a:rPr sz="3400"/>
              <a:t>Body Level Two</a:t>
            </a:r>
          </a:p>
          <a:p>
            <a:pPr lvl="2">
              <a:defRPr sz="1800"/>
            </a:pPr>
            <a:r>
              <a:rPr sz="3400"/>
              <a:t>Body Level Three</a:t>
            </a:r>
          </a:p>
          <a:p>
            <a:pPr lvl="3">
              <a:defRPr sz="1800"/>
            </a:pPr>
            <a:r>
              <a:rPr sz="3400"/>
              <a:t>Body Level Four</a:t>
            </a:r>
          </a:p>
          <a:p>
            <a:pPr lvl="4">
              <a:defRPr sz="1800"/>
            </a:pPr>
            <a:r>
              <a:rPr sz="3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</a:p>
          <a:p>
            <a:pPr lvl="1">
              <a:defRPr sz="1800"/>
            </a:pPr>
            <a:r>
              <a:rPr sz="3400"/>
              <a:t>Body Level Two</a:t>
            </a:r>
          </a:p>
          <a:p>
            <a:pPr lvl="2">
              <a:defRPr sz="1800"/>
            </a:pPr>
            <a:r>
              <a:rPr sz="3400"/>
              <a:t>Body Level Three</a:t>
            </a:r>
          </a:p>
          <a:p>
            <a:pPr lvl="3">
              <a:defRPr sz="1800"/>
            </a:pPr>
            <a:r>
              <a:rPr sz="3400"/>
              <a:t>Body Level Four</a:t>
            </a:r>
          </a:p>
          <a:p>
            <a:pPr lvl="4">
              <a:defRPr sz="1800"/>
            </a:pPr>
            <a:r>
              <a:rPr sz="3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6600"/>
            </a:lvl1pPr>
          </a:lstStyle>
          <a:p>
            <a:pPr lvl="0">
              <a:defRPr sz="1800"/>
            </a:pPr>
            <a:r>
              <a:rPr sz="6600"/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</a:p>
          <a:p>
            <a:pPr lvl="1">
              <a:defRPr sz="1800"/>
            </a:pPr>
            <a:r>
              <a:rPr sz="3400"/>
              <a:t>Body Level Two</a:t>
            </a:r>
          </a:p>
          <a:p>
            <a:pPr lvl="2">
              <a:defRPr sz="1800"/>
            </a:pPr>
            <a:r>
              <a:rPr sz="3400"/>
              <a:t>Body Level Three</a:t>
            </a:r>
          </a:p>
          <a:p>
            <a:pPr lvl="3">
              <a:defRPr sz="1800"/>
            </a:pPr>
            <a:r>
              <a:rPr sz="3400"/>
              <a:t>Body Level Four</a:t>
            </a:r>
          </a:p>
          <a:p>
            <a:pPr lvl="4">
              <a:defRPr sz="1800"/>
            </a:pPr>
            <a:r>
              <a:rPr sz="3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Body Level One</a:t>
            </a:r>
          </a:p>
          <a:p>
            <a:pPr lvl="1">
              <a:defRPr sz="1800"/>
            </a:pPr>
            <a:r>
              <a:rPr sz="3800"/>
              <a:t>Body Level Two</a:t>
            </a:r>
          </a:p>
          <a:p>
            <a:pPr lvl="2">
              <a:defRPr sz="1800"/>
            </a:pPr>
            <a:r>
              <a:rPr sz="3800"/>
              <a:t>Body Level Three</a:t>
            </a:r>
          </a:p>
          <a:p>
            <a:pPr lvl="3">
              <a:defRPr sz="1800"/>
            </a:pPr>
            <a:r>
              <a:rPr sz="3800"/>
              <a:t>Body Level Four</a:t>
            </a:r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367392" indent="-367392">
              <a:spcBef>
                <a:spcPts val="3200"/>
              </a:spcBef>
              <a:defRPr sz="3000"/>
            </a:lvl1pPr>
            <a:lvl2pPr marL="710292" indent="-367392">
              <a:spcBef>
                <a:spcPts val="3200"/>
              </a:spcBef>
              <a:defRPr sz="3000"/>
            </a:lvl2pPr>
            <a:lvl3pPr marL="1053192" indent="-367392">
              <a:spcBef>
                <a:spcPts val="3200"/>
              </a:spcBef>
              <a:defRPr sz="3000"/>
            </a:lvl3pPr>
            <a:lvl4pPr marL="1396092" indent="-367392">
              <a:spcBef>
                <a:spcPts val="3200"/>
              </a:spcBef>
              <a:defRPr sz="3000"/>
            </a:lvl4pPr>
            <a:lvl5pPr marL="1738992" indent="-367392">
              <a:spcBef>
                <a:spcPts val="3200"/>
              </a:spcBef>
              <a:defRPr sz="3000"/>
            </a:lvl5pPr>
          </a:lstStyle>
          <a:p>
            <a:pPr lvl="0">
              <a:defRPr sz="1800"/>
            </a:pPr>
            <a:r>
              <a:rPr sz="3000"/>
              <a:t>Body Level One</a:t>
            </a:r>
          </a:p>
          <a:p>
            <a:pPr lvl="1">
              <a:defRPr sz="1800"/>
            </a:pPr>
            <a:r>
              <a:rPr sz="3000"/>
              <a:t>Body Level Two</a:t>
            </a:r>
          </a:p>
          <a:p>
            <a:pPr lvl="2">
              <a:defRPr sz="1800"/>
            </a:pPr>
            <a:r>
              <a:rPr sz="3000"/>
              <a:t>Body Level Three</a:t>
            </a:r>
          </a:p>
          <a:p>
            <a:pPr lvl="3">
              <a:defRPr sz="1800"/>
            </a:pPr>
            <a:r>
              <a:rPr sz="3000"/>
              <a:t>Body Level Four</a:t>
            </a:r>
          </a:p>
          <a:p>
            <a:pPr lvl="4">
              <a:defRPr sz="1800"/>
            </a:pPr>
            <a:r>
              <a:rPr sz="30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Body Level One</a:t>
            </a:r>
          </a:p>
          <a:p>
            <a:pPr lvl="1">
              <a:defRPr sz="1800"/>
            </a:pPr>
            <a:r>
              <a:rPr sz="3800"/>
              <a:t>Body Level Two</a:t>
            </a:r>
          </a:p>
          <a:p>
            <a:pPr lvl="2">
              <a:defRPr sz="1800"/>
            </a:pPr>
            <a:r>
              <a:rPr sz="3800"/>
              <a:t>Body Level Three</a:t>
            </a:r>
          </a:p>
          <a:p>
            <a:pPr lvl="3">
              <a:defRPr sz="1800"/>
            </a:pPr>
            <a:r>
              <a:rPr sz="3800"/>
              <a:t>Body Level Four</a:t>
            </a:r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800"/>
              <a:t>Body Level One</a:t>
            </a:r>
          </a:p>
          <a:p>
            <a:pPr lvl="1">
              <a:defRPr sz="1800"/>
            </a:pPr>
            <a:r>
              <a:rPr sz="3800"/>
              <a:t>Body Level Two</a:t>
            </a:r>
          </a:p>
          <a:p>
            <a:pPr lvl="2">
              <a:defRPr sz="1800"/>
            </a:pPr>
            <a:r>
              <a:rPr sz="3800"/>
              <a:t>Body Level Three</a:t>
            </a:r>
          </a:p>
          <a:p>
            <a:pPr lvl="3">
              <a:defRPr sz="1800"/>
            </a:pPr>
            <a:r>
              <a:rPr sz="3800"/>
              <a:t>Body Level Four</a:t>
            </a:r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algn="ctr" defTabSz="584200">
        <a:defRPr sz="88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8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8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8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8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8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8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8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800">
          <a:latin typeface="+mn-lt"/>
          <a:ea typeface="+mn-ea"/>
          <a:cs typeface="+mn-cs"/>
          <a:sym typeface="Helvetica Light"/>
        </a:defRPr>
      </a:lvl9pPr>
    </p:titleStyle>
    <p:bodyStyle>
      <a:lvl1pPr marL="4691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1pPr>
      <a:lvl2pPr marL="9136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2pPr>
      <a:lvl3pPr marL="13581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3pPr>
      <a:lvl4pPr marL="18026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4pPr>
      <a:lvl5pPr marL="22471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5pPr>
      <a:lvl6pPr marL="26916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6pPr>
      <a:lvl7pPr marL="31361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7pPr>
      <a:lvl8pPr marL="35806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8pPr>
      <a:lvl9pPr marL="40251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an.kopacka@ages.at" TargetMode="External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4"/>
          <p:cNvSpPr/>
          <p:nvPr/>
        </p:nvSpPr>
        <p:spPr>
          <a:xfrm>
            <a:off x="3668460" y="437977"/>
            <a:ext cx="10085292" cy="5708797"/>
          </a:xfrm>
          <a:prstGeom prst="roundRect">
            <a:avLst>
              <a:gd name="adj" fmla="val 1194"/>
            </a:avLst>
          </a:prstGeom>
          <a:solidFill>
            <a:srgbClr val="A6AAA9">
              <a:alpha val="2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l">
              <a:defRPr sz="1000">
                <a:latin typeface="Menlo"/>
                <a:ea typeface="Menlo"/>
                <a:cs typeface="Menlo"/>
                <a:sym typeface="Menlo"/>
              </a:defRPr>
            </a:pPr>
            <a:endParaRPr/>
          </a:p>
        </p:txBody>
      </p:sp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277225" y="412997"/>
            <a:ext cx="3217980" cy="1168079"/>
          </a:xfrm>
          <a:prstGeom prst="rect">
            <a:avLst/>
          </a:prstGeom>
        </p:spPr>
        <p:txBody>
          <a:bodyPr/>
          <a:lstStyle/>
          <a:p>
            <a:pPr lvl="0" defTabSz="280415">
              <a:lnSpc>
                <a:spcPct val="80000"/>
              </a:lnSpc>
              <a:defRPr sz="1800"/>
            </a:pPr>
            <a:r>
              <a:rPr lang="de-DE" sz="2800" dirty="0" smtClean="0">
                <a:solidFill>
                  <a:srgbClr val="53585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"/>
              </a:rPr>
              <a:t>Basic Regular </a:t>
            </a:r>
            <a:r>
              <a:rPr lang="de-DE" sz="2800" dirty="0" err="1">
                <a:solidFill>
                  <a:srgbClr val="53585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"/>
              </a:rPr>
              <a:t>E</a:t>
            </a:r>
            <a:r>
              <a:rPr lang="de-DE" sz="2800" dirty="0" err="1" smtClean="0">
                <a:solidFill>
                  <a:srgbClr val="53585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"/>
              </a:rPr>
              <a:t>xpressions</a:t>
            </a:r>
            <a:r>
              <a:rPr lang="de-DE" sz="2800" dirty="0" smtClean="0">
                <a:solidFill>
                  <a:srgbClr val="53585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"/>
              </a:rPr>
              <a:t> in R</a:t>
            </a:r>
            <a:endParaRPr sz="2000" dirty="0">
              <a:solidFill>
                <a:srgbClr val="53585F"/>
              </a:solidFill>
              <a:latin typeface="Adobe Gothic Std B" pitchFamily="34" charset="-128"/>
              <a:ea typeface="Adobe Gothic Std B" pitchFamily="34" charset="-128"/>
              <a:cs typeface="Source Sans Pro Semibold"/>
              <a:sym typeface="Source Sans Pro Semibold"/>
            </a:endParaRPr>
          </a:p>
          <a:p>
            <a:pPr lvl="0" defTabSz="280415">
              <a:lnSpc>
                <a:spcPct val="90000"/>
              </a:lnSpc>
              <a:defRPr sz="1800"/>
            </a:pPr>
            <a:r>
              <a:rPr sz="1968" dirty="0">
                <a:solidFill>
                  <a:srgbClr val="53585F"/>
                </a:solidFill>
                <a:latin typeface="Century Gothic" panose="020B0502020202020204" pitchFamily="34" charset="0"/>
                <a:ea typeface="Adobe Gothic Std B" pitchFamily="34" charset="-128"/>
                <a:cs typeface="Source Sans Pro Light"/>
                <a:sym typeface="Source Sans Pro Light"/>
              </a:rPr>
              <a:t>Cheat Sheet </a:t>
            </a:r>
          </a:p>
        </p:txBody>
      </p:sp>
      <p:sp>
        <p:nvSpPr>
          <p:cNvPr id="40" name="Shape 40"/>
          <p:cNvSpPr/>
          <p:nvPr/>
        </p:nvSpPr>
        <p:spPr>
          <a:xfrm>
            <a:off x="8723072" y="10347903"/>
            <a:ext cx="5041410" cy="234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lvl="0" algn="r">
              <a:lnSpc>
                <a:spcPct val="90000"/>
              </a:lnSpc>
              <a:defRPr sz="1800"/>
            </a:pPr>
            <a:r>
              <a:rPr sz="900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Updated</a:t>
            </a:r>
            <a:r>
              <a:rPr sz="900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: </a:t>
            </a:r>
            <a:r>
              <a:rPr lang="de-DE" sz="900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07</a:t>
            </a:r>
            <a:r>
              <a:rPr sz="900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/</a:t>
            </a:r>
            <a:r>
              <a:rPr lang="de-DE" sz="90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19</a:t>
            </a:r>
            <a:endParaRPr sz="900" dirty="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</p:txBody>
      </p:sp>
      <p:sp>
        <p:nvSpPr>
          <p:cNvPr id="304" name="Shape 34"/>
          <p:cNvSpPr/>
          <p:nvPr/>
        </p:nvSpPr>
        <p:spPr>
          <a:xfrm>
            <a:off x="3677886" y="7862786"/>
            <a:ext cx="10086596" cy="2359250"/>
          </a:xfrm>
          <a:prstGeom prst="roundRect">
            <a:avLst>
              <a:gd name="adj" fmla="val 1194"/>
            </a:avLst>
          </a:prstGeom>
          <a:solidFill>
            <a:srgbClr val="A6AAA9">
              <a:alpha val="2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l">
              <a:defRPr sz="1000">
                <a:latin typeface="Menlo"/>
                <a:ea typeface="Menlo"/>
                <a:cs typeface="Menlo"/>
                <a:sym typeface="Menlo"/>
              </a:defRPr>
            </a:pPr>
            <a:endParaRPr/>
          </a:p>
        </p:txBody>
      </p:sp>
      <p:grpSp>
        <p:nvGrpSpPr>
          <p:cNvPr id="53" name="Gruppieren 52"/>
          <p:cNvGrpSpPr/>
          <p:nvPr/>
        </p:nvGrpSpPr>
        <p:grpSpPr>
          <a:xfrm>
            <a:off x="10495570" y="6290790"/>
            <a:ext cx="3268912" cy="1410966"/>
            <a:chOff x="260259" y="2232052"/>
            <a:chExt cx="3268912" cy="1410966"/>
          </a:xfrm>
        </p:grpSpPr>
        <p:sp>
          <p:nvSpPr>
            <p:cNvPr id="34" name="Shape 34"/>
            <p:cNvSpPr/>
            <p:nvPr/>
          </p:nvSpPr>
          <p:spPr>
            <a:xfrm>
              <a:off x="260259" y="2232052"/>
              <a:ext cx="3268912" cy="1410966"/>
            </a:xfrm>
            <a:prstGeom prst="roundRect">
              <a:avLst>
                <a:gd name="adj" fmla="val 1194"/>
              </a:avLst>
            </a:prstGeom>
            <a:solidFill>
              <a:srgbClr val="A6AAA9">
                <a:alpha val="20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  <a:endParaRPr/>
            </a:p>
          </p:txBody>
        </p:sp>
        <p:sp>
          <p:nvSpPr>
            <p:cNvPr id="305" name="Shape 43"/>
            <p:cNvSpPr/>
            <p:nvPr/>
          </p:nvSpPr>
          <p:spPr>
            <a:xfrm>
              <a:off x="260259" y="2245111"/>
              <a:ext cx="3268912" cy="248841"/>
            </a:xfrm>
            <a:prstGeom prst="roundRect">
              <a:avLst>
                <a:gd name="adj" fmla="val 25876"/>
              </a:avLst>
            </a:prstGeom>
            <a:solidFill>
              <a:srgbClr val="A6AAA9"/>
            </a:solidFill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0" tIns="0" rIns="0" bIns="0"/>
            <a:lstStyle/>
            <a:p>
              <a:pPr lvl="1" indent="0">
                <a:defRPr sz="1800"/>
              </a:pPr>
              <a:r>
                <a:rPr lang="de-DE" sz="1400" dirty="0" err="1" smtClean="0">
                  <a:solidFill>
                    <a:srgbClr val="FFFFFF"/>
                  </a:solidFill>
                  <a:latin typeface="Adobe Gothic Std B" pitchFamily="34" charset="-128"/>
                  <a:ea typeface="Adobe Gothic Std B" pitchFamily="34" charset="-128"/>
                  <a:cs typeface="Source Sans Pro"/>
                  <a:sym typeface="Source Sans Pro"/>
                </a:rPr>
                <a:t>Quantifiers</a:t>
              </a:r>
              <a:endParaRPr sz="1400" dirty="0">
                <a:solidFill>
                  <a:srgbClr val="FFFFF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"/>
              </a:endParaRPr>
            </a:p>
          </p:txBody>
        </p:sp>
        <p:graphicFrame>
          <p:nvGraphicFramePr>
            <p:cNvPr id="306" name="Table 143"/>
            <p:cNvGraphicFramePr/>
            <p:nvPr>
              <p:extLst>
                <p:ext uri="{D42A27DB-BD31-4B8C-83A1-F6EECF244321}">
                  <p14:modId xmlns:p14="http://schemas.microsoft.com/office/powerpoint/2010/main" val="1861538738"/>
                </p:ext>
              </p:extLst>
            </p:nvPr>
          </p:nvGraphicFramePr>
          <p:xfrm>
            <a:off x="311454" y="2530316"/>
            <a:ext cx="3166521" cy="1062990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537703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2628818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*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M</a:t>
                        </a:r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atches 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at least 0 times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+</a:t>
                        </a: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M</a:t>
                        </a:r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atches 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at least 1 </a:t>
                        </a:r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time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?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M</a:t>
                        </a:r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atches 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at most 1 </a:t>
                        </a:r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time; 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optional string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{n}</a:t>
                        </a: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M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atches </a:t>
                        </a:r>
                        <a:r>
                          <a:rPr lang="de-DE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exactly</a:t>
                        </a:r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n </a:t>
                        </a:r>
                        <a:r>
                          <a:rPr lang="de-DE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times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{n,}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M</a:t>
                        </a:r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atches 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at least n times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{</a:t>
                        </a:r>
                        <a:r>
                          <a:rPr lang="de-DE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n,m</a:t>
                        </a:r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}</a:t>
                        </a: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M</a:t>
                        </a:r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atches 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between n and m times</a:t>
                        </a: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</a:tbl>
            </a:graphicData>
          </a:graphic>
        </p:graphicFrame>
      </p:grpSp>
      <p:sp>
        <p:nvSpPr>
          <p:cNvPr id="23" name="Shape 44"/>
          <p:cNvSpPr/>
          <p:nvPr/>
        </p:nvSpPr>
        <p:spPr>
          <a:xfrm>
            <a:off x="3668460" y="373648"/>
            <a:ext cx="10085292" cy="320381"/>
          </a:xfrm>
          <a:prstGeom prst="roundRect">
            <a:avLst>
              <a:gd name="adj" fmla="val 20098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de-DE" sz="2000" dirty="0" err="1" smtClean="0">
                <a:solidFill>
                  <a:srgbClr val="FFFFF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"/>
              </a:rPr>
              <a:t>Functions</a:t>
            </a:r>
            <a:r>
              <a:rPr sz="2000" dirty="0" smtClean="0">
                <a:solidFill>
                  <a:srgbClr val="FFFFF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"/>
              </a:rPr>
              <a:t>  </a:t>
            </a:r>
            <a:r>
              <a:rPr lang="de-DE" sz="2000" dirty="0" err="1" smtClean="0">
                <a:solidFill>
                  <a:srgbClr val="FFFFF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"/>
              </a:rPr>
              <a:t>f</a:t>
            </a:r>
            <a:r>
              <a:rPr lang="de-DE" sz="2000" dirty="0" err="1" smtClean="0">
                <a:solidFill>
                  <a:srgbClr val="FFFFF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 Semibold"/>
              </a:rPr>
              <a:t>or</a:t>
            </a:r>
            <a:r>
              <a:rPr lang="de-DE" sz="2000" dirty="0" smtClean="0">
                <a:solidFill>
                  <a:srgbClr val="FFFFF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 Semibold"/>
              </a:rPr>
              <a:t> Pattern </a:t>
            </a:r>
            <a:r>
              <a:rPr lang="de-DE" sz="2000" dirty="0" err="1" smtClean="0">
                <a:solidFill>
                  <a:srgbClr val="FFFFF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 Semibold"/>
              </a:rPr>
              <a:t>Matching</a:t>
            </a:r>
            <a:endParaRPr sz="2000" dirty="0">
              <a:solidFill>
                <a:srgbClr val="FFFFFF"/>
              </a:solidFill>
              <a:latin typeface="Adobe Gothic Std B" pitchFamily="34" charset="-128"/>
              <a:ea typeface="Adobe Gothic Std B" pitchFamily="34" charset="-128"/>
              <a:cs typeface="Source Sans Pro Semibold"/>
              <a:sym typeface="Source Sans Pro Semibold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3807125" y="2762398"/>
            <a:ext cx="5789834" cy="417982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l"/>
            <a:r>
              <a:rPr lang="de-DE" sz="1000" dirty="0" smtClean="0"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&gt; </a:t>
            </a:r>
            <a:r>
              <a:rPr lang="de-DE" sz="1000" dirty="0" err="1" smtClean="0"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string</a:t>
            </a:r>
            <a:r>
              <a:rPr lang="de-DE" sz="1000" dirty="0" smtClean="0"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 </a:t>
            </a:r>
            <a:r>
              <a:rPr lang="de-DE" sz="1000" b="1" dirty="0"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&lt;- c("</a:t>
            </a:r>
            <a:r>
              <a:rPr lang="de-DE" sz="1000" b="1" dirty="0" err="1">
                <a:solidFill>
                  <a:schemeClr val="accent1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Hiphopopotamus</a:t>
            </a:r>
            <a:r>
              <a:rPr lang="de-DE" sz="1000" b="1" dirty="0"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", "</a:t>
            </a:r>
            <a:r>
              <a:rPr lang="de-DE" sz="1000" b="1" dirty="0" err="1">
                <a:solidFill>
                  <a:schemeClr val="accent1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Rhymenoceros</a:t>
            </a:r>
            <a:r>
              <a:rPr lang="de-DE" sz="1000" b="1" dirty="0"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", "</a:t>
            </a:r>
            <a:r>
              <a:rPr lang="de-DE" sz="1000" b="1" dirty="0">
                <a:solidFill>
                  <a:schemeClr val="accent1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time </a:t>
            </a:r>
            <a:r>
              <a:rPr lang="de-DE" sz="1000" b="1" dirty="0" err="1">
                <a:solidFill>
                  <a:schemeClr val="accent1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for</a:t>
            </a:r>
            <a:r>
              <a:rPr lang="de-DE" sz="1000" b="1" dirty="0">
                <a:solidFill>
                  <a:schemeClr val="accent1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 </a:t>
            </a:r>
            <a:r>
              <a:rPr lang="de-DE" sz="1000" b="1" dirty="0" err="1">
                <a:solidFill>
                  <a:schemeClr val="accent1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bottomless</a:t>
            </a:r>
            <a:r>
              <a:rPr lang="de-DE" sz="1000" b="1" dirty="0">
                <a:solidFill>
                  <a:schemeClr val="accent1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 </a:t>
            </a:r>
            <a:r>
              <a:rPr lang="de-DE" sz="1000" b="1" dirty="0" err="1">
                <a:solidFill>
                  <a:schemeClr val="accent1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lyrics</a:t>
            </a:r>
            <a:r>
              <a:rPr lang="de-DE" sz="1000" b="1" dirty="0"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") </a:t>
            </a:r>
          </a:p>
          <a:p>
            <a:pPr algn="l"/>
            <a:r>
              <a:rPr lang="de-DE" sz="1000" dirty="0" smtClean="0"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&gt; </a:t>
            </a:r>
            <a:r>
              <a:rPr lang="de-DE" sz="1000" dirty="0" err="1" smtClean="0"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pattern</a:t>
            </a:r>
            <a:r>
              <a:rPr lang="de-DE" sz="1000" dirty="0" smtClean="0"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 </a:t>
            </a:r>
            <a:r>
              <a:rPr lang="de-DE" sz="1000" b="1" dirty="0"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&lt;- "</a:t>
            </a:r>
            <a:r>
              <a:rPr lang="de-DE" sz="1000" b="1" dirty="0" err="1">
                <a:solidFill>
                  <a:schemeClr val="accent1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t.m</a:t>
            </a:r>
            <a:r>
              <a:rPr lang="de-DE" sz="1000" b="1" dirty="0"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" </a:t>
            </a: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onsolas" panose="020B0609020204030204" pitchFamily="49" charset="0"/>
              <a:ea typeface="Adobe Gothic Std B" pitchFamily="34" charset="-128"/>
              <a:cs typeface="Consolas" panose="020B0609020204030204" pitchFamily="49" charset="0"/>
              <a:sym typeface="Helvetica Light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747267" y="3266454"/>
            <a:ext cx="3130150" cy="2156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lang="de-DE" sz="1400" dirty="0" err="1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Detect</a:t>
            </a:r>
            <a:r>
              <a:rPr lang="de-DE" sz="14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 </a:t>
            </a:r>
            <a:r>
              <a:rPr lang="de-DE" sz="1400" dirty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P</a:t>
            </a:r>
            <a:r>
              <a:rPr lang="de-DE" sz="14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atterns</a:t>
            </a:r>
          </a:p>
          <a:p>
            <a:pPr algn="l" rtl="0" latinLnBrk="1" hangingPunct="0">
              <a:spcBef>
                <a:spcPts val="500"/>
              </a:spcBef>
            </a:pPr>
            <a:r>
              <a:rPr kumimoji="0" lang="de-DE" sz="11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grep</a:t>
            </a:r>
            <a:r>
              <a:rPr lang="de-DE" sz="1100" b="1" dirty="0"/>
              <a:t>(</a:t>
            </a:r>
            <a:r>
              <a:rPr lang="de-DE" sz="1100" b="1" dirty="0" err="1"/>
              <a:t>pattern</a:t>
            </a:r>
            <a:r>
              <a:rPr lang="de-DE" sz="1100" b="1" dirty="0"/>
              <a:t>, </a:t>
            </a:r>
            <a:r>
              <a:rPr lang="de-DE" sz="1100" b="1" dirty="0" err="1"/>
              <a:t>string</a:t>
            </a:r>
            <a:r>
              <a:rPr lang="de-DE" sz="1100" b="1" dirty="0" smtClean="0"/>
              <a:t>)</a:t>
            </a:r>
          </a:p>
          <a:p>
            <a:pPr marL="108000" algn="l" rtl="0" latinLnBrk="1" hangingPunct="0"/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[1] 1 </a:t>
            </a:r>
            <a:r>
              <a:rPr lang="de-DE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</a:p>
          <a:p>
            <a:pPr algn="l" rtl="0" latinLnBrk="1" hangingPunct="0">
              <a:spcBef>
                <a:spcPts val="500"/>
              </a:spcBef>
            </a:pPr>
            <a:r>
              <a:rPr lang="de-DE" sz="1100" b="1" dirty="0" err="1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grep</a:t>
            </a:r>
            <a:r>
              <a:rPr lang="de-DE" sz="1100" b="1" dirty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(</a:t>
            </a:r>
            <a:r>
              <a:rPr lang="de-DE" sz="1100" b="1" dirty="0" err="1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pattern</a:t>
            </a:r>
            <a:r>
              <a:rPr lang="de-DE" sz="1100" b="1" dirty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, </a:t>
            </a:r>
            <a:r>
              <a:rPr lang="de-DE" sz="1100" b="1" dirty="0" err="1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string</a:t>
            </a:r>
            <a:r>
              <a:rPr lang="de-DE" sz="1100" b="1" dirty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, </a:t>
            </a:r>
            <a:r>
              <a:rPr lang="de-DE" sz="1100" b="1" dirty="0" err="1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value</a:t>
            </a:r>
            <a:r>
              <a:rPr lang="de-DE" sz="1100" b="1" dirty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 = TRUE)</a:t>
            </a:r>
          </a:p>
          <a:p>
            <a:pPr marL="108000" algn="l" rtl="0" latinLnBrk="1" hangingPunct="0"/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[1] "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Hiphopopotamus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 </a:t>
            </a:r>
            <a:endParaRPr lang="en-US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08000" algn="l" rtl="0" latinLnBrk="1" hangingPunct="0"/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[2] "time 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 bottomless 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lyrics“</a:t>
            </a:r>
          </a:p>
          <a:p>
            <a:pPr algn="l" rtl="0" latinLnBrk="1" hangingPunct="0">
              <a:spcBef>
                <a:spcPts val="500"/>
              </a:spcBef>
            </a:pPr>
            <a:r>
              <a:rPr lang="de-DE" sz="1100" b="1" dirty="0" err="1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grepl</a:t>
            </a:r>
            <a:r>
              <a:rPr lang="de-DE" sz="1100" b="1" dirty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(</a:t>
            </a:r>
            <a:r>
              <a:rPr lang="de-DE" sz="1100" b="1" dirty="0" err="1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pattern</a:t>
            </a:r>
            <a:r>
              <a:rPr lang="de-DE" sz="1100" b="1" dirty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, </a:t>
            </a:r>
            <a:r>
              <a:rPr lang="de-DE" sz="1100" b="1" dirty="0" err="1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string</a:t>
            </a:r>
            <a:r>
              <a:rPr lang="de-DE" sz="1100" b="1" dirty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)</a:t>
            </a:r>
          </a:p>
          <a:p>
            <a:pPr marL="108000" algn="l" rtl="0" latinLnBrk="1" hangingPunct="0"/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[1]  TRUE FALSE  </a:t>
            </a:r>
            <a:r>
              <a:rPr lang="de-DE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</a:p>
          <a:p>
            <a:pPr algn="l" rtl="0" latinLnBrk="1" hangingPunct="0">
              <a:spcBef>
                <a:spcPts val="500"/>
              </a:spcBef>
            </a:pPr>
            <a:r>
              <a:rPr lang="de-DE" sz="1100" b="1" dirty="0" err="1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stringr</a:t>
            </a:r>
            <a:r>
              <a:rPr lang="de-DE" sz="1100" b="1" dirty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::</a:t>
            </a:r>
            <a:r>
              <a:rPr lang="de-DE" sz="1100" b="1" dirty="0" err="1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str_detect</a:t>
            </a:r>
            <a:r>
              <a:rPr lang="de-DE" sz="1100" b="1" dirty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(</a:t>
            </a:r>
            <a:r>
              <a:rPr lang="de-DE" sz="1100" b="1" dirty="0" err="1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string</a:t>
            </a:r>
            <a:r>
              <a:rPr lang="de-DE" sz="1100" b="1" dirty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, </a:t>
            </a:r>
            <a:r>
              <a:rPr lang="de-DE" sz="1100" b="1" dirty="0" err="1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pattern</a:t>
            </a:r>
            <a:r>
              <a:rPr lang="de-DE" sz="1100" b="1" dirty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)</a:t>
            </a:r>
          </a:p>
          <a:p>
            <a:pPr marL="108000" algn="l" rtl="0" latinLnBrk="1" hangingPunct="0"/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[1]  TRUE FALSE  TRUE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6489639" y="3266454"/>
            <a:ext cx="3130150" cy="198764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l" rtl="0" latinLnBrk="1" hangingPunct="0">
              <a:spcAft>
                <a:spcPts val="400"/>
              </a:spcAft>
            </a:pPr>
            <a:r>
              <a:rPr lang="de-DE" sz="1400" dirty="0" err="1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Locate</a:t>
            </a:r>
            <a:r>
              <a:rPr lang="de-DE" sz="1400" dirty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 P</a:t>
            </a:r>
            <a:r>
              <a:rPr lang="de-DE" sz="14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atterns</a:t>
            </a:r>
            <a:endParaRPr lang="de-DE" sz="1400" dirty="0">
              <a:solidFill>
                <a:schemeClr val="tx1"/>
              </a:solidFill>
              <a:latin typeface="Adobe Gothic Std B" pitchFamily="34" charset="-128"/>
              <a:ea typeface="Adobe Gothic Std B" pitchFamily="34" charset="-128"/>
            </a:endParaRPr>
          </a:p>
          <a:p>
            <a:pPr algn="l" rtl="0" latinLnBrk="1" hangingPunct="0">
              <a:spcBef>
                <a:spcPts val="500"/>
              </a:spcBef>
            </a:pPr>
            <a:r>
              <a:rPr lang="de-DE" sz="1100" b="1" dirty="0" err="1"/>
              <a:t>regexpr</a:t>
            </a:r>
            <a:r>
              <a:rPr lang="de-DE" sz="1100" b="1" dirty="0"/>
              <a:t>(</a:t>
            </a:r>
            <a:r>
              <a:rPr lang="de-DE" sz="1100" b="1" dirty="0" err="1"/>
              <a:t>pattern</a:t>
            </a:r>
            <a:r>
              <a:rPr lang="de-DE" sz="1100" b="1" dirty="0"/>
              <a:t>, </a:t>
            </a:r>
            <a:r>
              <a:rPr lang="de-DE" sz="1100" b="1" dirty="0" err="1"/>
              <a:t>string</a:t>
            </a:r>
            <a:r>
              <a:rPr lang="de-DE" sz="1100" b="1" dirty="0" smtClean="0"/>
              <a:t>)</a:t>
            </a:r>
          </a:p>
          <a:p>
            <a:pPr marL="108000" algn="l" rtl="0" latinLnBrk="1" hangingPunct="0"/>
            <a:r>
              <a:rPr lang="de-DE" sz="1100" dirty="0" smtClean="0"/>
              <a:t>find </a:t>
            </a:r>
            <a:r>
              <a:rPr lang="de-DE" sz="1100" dirty="0" err="1" smtClean="0"/>
              <a:t>starting</a:t>
            </a:r>
            <a:r>
              <a:rPr lang="de-DE" sz="1100" dirty="0" smtClean="0"/>
              <a:t> </a:t>
            </a:r>
            <a:r>
              <a:rPr lang="de-DE" sz="1100" dirty="0" err="1" smtClean="0"/>
              <a:t>position</a:t>
            </a:r>
            <a:r>
              <a:rPr lang="de-DE" sz="1100" dirty="0" smtClean="0"/>
              <a:t> </a:t>
            </a:r>
            <a:r>
              <a:rPr lang="de-DE" sz="1100" dirty="0" err="1" smtClean="0"/>
              <a:t>and</a:t>
            </a:r>
            <a:r>
              <a:rPr lang="de-DE" sz="1100" dirty="0" smtClean="0"/>
              <a:t> </a:t>
            </a:r>
            <a:r>
              <a:rPr lang="de-DE" sz="1100" dirty="0" err="1" smtClean="0"/>
              <a:t>length</a:t>
            </a:r>
            <a:r>
              <a:rPr lang="de-DE" sz="1100" dirty="0" smtClean="0"/>
              <a:t> </a:t>
            </a:r>
            <a:r>
              <a:rPr lang="de-DE" sz="1100" dirty="0" err="1" smtClean="0"/>
              <a:t>of</a:t>
            </a:r>
            <a:r>
              <a:rPr lang="de-DE" sz="1100" dirty="0" smtClean="0"/>
              <a:t> </a:t>
            </a:r>
            <a:r>
              <a:rPr lang="de-DE" sz="1100" dirty="0" err="1" smtClean="0"/>
              <a:t>first</a:t>
            </a:r>
            <a:r>
              <a:rPr lang="de-DE" sz="1100" dirty="0" smtClean="0"/>
              <a:t> </a:t>
            </a:r>
            <a:r>
              <a:rPr lang="de-DE" sz="1100" dirty="0" err="1" smtClean="0"/>
              <a:t>match</a:t>
            </a:r>
            <a:r>
              <a:rPr lang="de-DE" sz="1100" b="1" dirty="0" smtClean="0"/>
              <a:t> </a:t>
            </a:r>
          </a:p>
          <a:p>
            <a:pPr algn="l" rtl="0" latinLnBrk="1" hangingPunct="0">
              <a:spcBef>
                <a:spcPts val="500"/>
              </a:spcBef>
            </a:pPr>
            <a:r>
              <a:rPr lang="de-DE" sz="1100" b="1" dirty="0" err="1" smtClean="0"/>
              <a:t>gregexpr</a:t>
            </a:r>
            <a:r>
              <a:rPr lang="de-DE" sz="1100" b="1" dirty="0" smtClean="0"/>
              <a:t>(</a:t>
            </a:r>
            <a:r>
              <a:rPr lang="de-DE" sz="1100" b="1" dirty="0" err="1" smtClean="0"/>
              <a:t>pattern</a:t>
            </a:r>
            <a:r>
              <a:rPr lang="de-DE" sz="1100" b="1" dirty="0"/>
              <a:t>, </a:t>
            </a:r>
            <a:r>
              <a:rPr lang="de-DE" sz="1100" b="1" dirty="0" err="1"/>
              <a:t>string</a:t>
            </a:r>
            <a:r>
              <a:rPr lang="de-DE" sz="1100" b="1" dirty="0"/>
              <a:t>)</a:t>
            </a:r>
          </a:p>
          <a:p>
            <a:pPr marL="108000" algn="l" rtl="0" latinLnBrk="1" hangingPunct="0"/>
            <a:r>
              <a:rPr lang="de-DE" sz="1100" dirty="0" smtClean="0"/>
              <a:t>find </a:t>
            </a:r>
            <a:r>
              <a:rPr lang="de-DE" sz="1100" dirty="0" err="1"/>
              <a:t>starting</a:t>
            </a:r>
            <a:r>
              <a:rPr lang="de-DE" sz="1100" dirty="0"/>
              <a:t> </a:t>
            </a:r>
            <a:r>
              <a:rPr lang="de-DE" sz="1100" dirty="0" err="1"/>
              <a:t>position</a:t>
            </a:r>
            <a:r>
              <a:rPr lang="de-DE" sz="1100" dirty="0"/>
              <a:t> </a:t>
            </a:r>
            <a:r>
              <a:rPr lang="de-DE" sz="1100" dirty="0" err="1"/>
              <a:t>and</a:t>
            </a:r>
            <a:r>
              <a:rPr lang="de-DE" sz="1100" dirty="0"/>
              <a:t> </a:t>
            </a:r>
            <a:r>
              <a:rPr lang="de-DE" sz="1100" dirty="0" err="1"/>
              <a:t>length</a:t>
            </a:r>
            <a:r>
              <a:rPr lang="de-DE" sz="1100" dirty="0"/>
              <a:t> </a:t>
            </a:r>
            <a:r>
              <a:rPr lang="de-DE" sz="1100" dirty="0" err="1"/>
              <a:t>of</a:t>
            </a:r>
            <a:r>
              <a:rPr lang="de-DE" sz="1100" dirty="0"/>
              <a:t> </a:t>
            </a:r>
            <a:r>
              <a:rPr lang="de-DE" sz="1100" dirty="0" smtClean="0"/>
              <a:t>all </a:t>
            </a:r>
            <a:r>
              <a:rPr lang="de-DE" sz="1100" dirty="0" err="1" smtClean="0"/>
              <a:t>matches</a:t>
            </a:r>
            <a:r>
              <a:rPr lang="de-DE" sz="1100" b="1" dirty="0" smtClean="0"/>
              <a:t> </a:t>
            </a:r>
            <a:endParaRPr lang="de-DE" sz="1100" b="1" dirty="0"/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stringr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::</a:t>
            </a:r>
            <a:r>
              <a:rPr lang="de-DE" sz="1100" b="1" dirty="0" err="1"/>
              <a:t>str_locate</a:t>
            </a:r>
            <a:r>
              <a:rPr lang="de-DE" sz="1100" b="1" dirty="0"/>
              <a:t>(</a:t>
            </a:r>
            <a:r>
              <a:rPr lang="de-DE" sz="1100" b="1" dirty="0" err="1"/>
              <a:t>string</a:t>
            </a:r>
            <a:r>
              <a:rPr lang="de-DE" sz="1100" b="1" dirty="0"/>
              <a:t>, </a:t>
            </a:r>
            <a:r>
              <a:rPr lang="de-DE" sz="1100" b="1" dirty="0" err="1" smtClean="0"/>
              <a:t>pattern</a:t>
            </a:r>
            <a:r>
              <a:rPr lang="de-DE" sz="1100" b="1" dirty="0" smtClean="0"/>
              <a:t>)</a:t>
            </a:r>
          </a:p>
          <a:p>
            <a:pPr marL="108000" algn="l" rtl="0" latinLnBrk="1" hangingPunct="0"/>
            <a:r>
              <a:rPr lang="de-DE" sz="1100" dirty="0" smtClean="0"/>
              <a:t>find </a:t>
            </a:r>
            <a:r>
              <a:rPr lang="de-DE" sz="1100" dirty="0" err="1"/>
              <a:t>starting</a:t>
            </a:r>
            <a:r>
              <a:rPr lang="de-DE" sz="1100" dirty="0"/>
              <a:t> </a:t>
            </a:r>
            <a:r>
              <a:rPr lang="de-DE" sz="1100" dirty="0" err="1" smtClean="0"/>
              <a:t>and</a:t>
            </a:r>
            <a:r>
              <a:rPr lang="de-DE" sz="1100" dirty="0" smtClean="0"/>
              <a:t> end </a:t>
            </a:r>
            <a:r>
              <a:rPr lang="de-DE" sz="1100" dirty="0" err="1" smtClean="0"/>
              <a:t>position</a:t>
            </a:r>
            <a:r>
              <a:rPr lang="de-DE" sz="1100" dirty="0" smtClean="0"/>
              <a:t> </a:t>
            </a:r>
            <a:r>
              <a:rPr lang="de-DE" sz="1100" dirty="0" err="1" smtClean="0"/>
              <a:t>of</a:t>
            </a:r>
            <a:r>
              <a:rPr lang="de-DE" sz="1100" dirty="0" smtClean="0"/>
              <a:t> </a:t>
            </a:r>
            <a:r>
              <a:rPr lang="de-DE" sz="1100" dirty="0" err="1"/>
              <a:t>first</a:t>
            </a:r>
            <a:r>
              <a:rPr lang="de-DE" sz="1100" dirty="0"/>
              <a:t> </a:t>
            </a:r>
            <a:r>
              <a:rPr lang="de-DE" sz="1100" dirty="0" err="1"/>
              <a:t>match</a:t>
            </a:r>
            <a:r>
              <a:rPr lang="de-DE" sz="1100" dirty="0"/>
              <a:t> </a:t>
            </a:r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stringr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::</a:t>
            </a:r>
            <a:r>
              <a:rPr lang="de-DE" sz="1100" b="1" dirty="0" err="1" smtClean="0"/>
              <a:t>str_locate_all</a:t>
            </a:r>
            <a:r>
              <a:rPr lang="de-DE" sz="1100" b="1" dirty="0" smtClean="0"/>
              <a:t>(</a:t>
            </a:r>
            <a:r>
              <a:rPr lang="de-DE" sz="1100" b="1" dirty="0" err="1" smtClean="0"/>
              <a:t>string</a:t>
            </a:r>
            <a:r>
              <a:rPr lang="de-DE" sz="1100" b="1" dirty="0"/>
              <a:t>, </a:t>
            </a:r>
            <a:r>
              <a:rPr lang="de-DE" sz="1100" b="1" dirty="0" err="1"/>
              <a:t>pattern</a:t>
            </a:r>
            <a:r>
              <a:rPr lang="de-DE" sz="1100" b="1" dirty="0"/>
              <a:t>)</a:t>
            </a:r>
          </a:p>
          <a:p>
            <a:pPr marL="108000" algn="l" rtl="0" latinLnBrk="1" hangingPunct="0"/>
            <a:r>
              <a:rPr lang="de-DE" sz="1100" dirty="0" smtClean="0"/>
              <a:t>find </a:t>
            </a:r>
            <a:r>
              <a:rPr lang="de-DE" sz="1100" dirty="0" err="1"/>
              <a:t>starting</a:t>
            </a:r>
            <a:r>
              <a:rPr lang="de-DE" sz="1100" dirty="0"/>
              <a:t> </a:t>
            </a:r>
            <a:r>
              <a:rPr lang="de-DE" sz="1100" dirty="0" err="1"/>
              <a:t>and</a:t>
            </a:r>
            <a:r>
              <a:rPr lang="de-DE" sz="1100" dirty="0"/>
              <a:t> end </a:t>
            </a:r>
            <a:r>
              <a:rPr lang="de-DE" sz="1100" dirty="0" err="1"/>
              <a:t>position</a:t>
            </a:r>
            <a:r>
              <a:rPr lang="de-DE" sz="1100" dirty="0"/>
              <a:t> </a:t>
            </a:r>
            <a:r>
              <a:rPr lang="de-DE" sz="1100" dirty="0" err="1"/>
              <a:t>of</a:t>
            </a:r>
            <a:r>
              <a:rPr lang="de-DE" sz="1100" dirty="0"/>
              <a:t> </a:t>
            </a:r>
            <a:r>
              <a:rPr lang="de-DE" sz="1100" dirty="0" smtClean="0"/>
              <a:t>all </a:t>
            </a:r>
            <a:r>
              <a:rPr lang="de-DE" sz="1100" dirty="0" err="1" smtClean="0"/>
              <a:t>matches</a:t>
            </a:r>
            <a:r>
              <a:rPr lang="de-DE" sz="1100" dirty="0" smtClean="0"/>
              <a:t> </a:t>
            </a:r>
            <a:endParaRPr lang="de-DE" sz="1100" dirty="0"/>
          </a:p>
        </p:txBody>
      </p:sp>
      <p:sp>
        <p:nvSpPr>
          <p:cNvPr id="27" name="Textfeld 26"/>
          <p:cNvSpPr txBox="1"/>
          <p:nvPr/>
        </p:nvSpPr>
        <p:spPr>
          <a:xfrm>
            <a:off x="9793311" y="714115"/>
            <a:ext cx="3901789" cy="3349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l" rtl="0" latinLnBrk="1" hangingPunct="0">
              <a:spcAft>
                <a:spcPts val="400"/>
              </a:spcAft>
            </a:pPr>
            <a:r>
              <a:rPr lang="de-DE" sz="1400" dirty="0" err="1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Extract</a:t>
            </a:r>
            <a:r>
              <a:rPr lang="de-DE" sz="1400" dirty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 P</a:t>
            </a:r>
            <a:r>
              <a:rPr lang="de-DE" sz="14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atterns</a:t>
            </a:r>
            <a:endParaRPr lang="de-DE" sz="1400" dirty="0">
              <a:solidFill>
                <a:schemeClr val="tx1"/>
              </a:solidFill>
              <a:latin typeface="Adobe Gothic Std B" pitchFamily="34" charset="-128"/>
              <a:ea typeface="Adobe Gothic Std B" pitchFamily="34" charset="-128"/>
            </a:endParaRPr>
          </a:p>
          <a:p>
            <a:pPr algn="l" rtl="0" latinLnBrk="1" hangingPunct="0">
              <a:spcBef>
                <a:spcPts val="500"/>
              </a:spcBef>
            </a:pPr>
            <a:r>
              <a:rPr lang="de-DE" sz="1100" b="1" dirty="0" err="1"/>
              <a:t>regmatches</a:t>
            </a:r>
            <a:r>
              <a:rPr lang="de-DE" sz="1100" b="1" dirty="0"/>
              <a:t>(</a:t>
            </a:r>
            <a:r>
              <a:rPr lang="de-DE" sz="1100" b="1" dirty="0" err="1"/>
              <a:t>string</a:t>
            </a:r>
            <a:r>
              <a:rPr lang="de-DE" sz="1100" b="1" dirty="0"/>
              <a:t>, </a:t>
            </a:r>
            <a:r>
              <a:rPr lang="de-DE" sz="1100" b="1" dirty="0" err="1"/>
              <a:t>regexpr</a:t>
            </a:r>
            <a:r>
              <a:rPr lang="de-DE" sz="1100" b="1" dirty="0"/>
              <a:t>(</a:t>
            </a:r>
            <a:r>
              <a:rPr lang="de-DE" sz="1100" b="1" dirty="0" err="1"/>
              <a:t>pattern</a:t>
            </a:r>
            <a:r>
              <a:rPr lang="de-DE" sz="1100" b="1" dirty="0"/>
              <a:t>, </a:t>
            </a:r>
            <a:r>
              <a:rPr lang="de-DE" sz="1100" b="1" dirty="0" err="1"/>
              <a:t>string</a:t>
            </a:r>
            <a:r>
              <a:rPr lang="de-DE" sz="1100" b="1" dirty="0"/>
              <a:t>))  </a:t>
            </a:r>
          </a:p>
          <a:p>
            <a:pPr marL="108000" algn="l" rtl="0" latinLnBrk="1" hangingPunct="0"/>
            <a:r>
              <a:rPr lang="de-DE" sz="1100" dirty="0" err="1" smtClean="0"/>
              <a:t>extract</a:t>
            </a:r>
            <a:r>
              <a:rPr lang="de-DE" sz="1100" dirty="0" smtClean="0"/>
              <a:t> </a:t>
            </a:r>
            <a:r>
              <a:rPr lang="de-DE" sz="1100" dirty="0" err="1" smtClean="0"/>
              <a:t>first</a:t>
            </a:r>
            <a:r>
              <a:rPr lang="de-DE" sz="1100" dirty="0" smtClean="0"/>
              <a:t> </a:t>
            </a:r>
            <a:r>
              <a:rPr lang="de-DE" sz="1100" dirty="0" err="1" smtClean="0"/>
              <a:t>match</a:t>
            </a:r>
            <a:r>
              <a:rPr lang="de-DE" sz="1100" dirty="0"/>
              <a:t>	</a:t>
            </a:r>
            <a:r>
              <a:rPr lang="de-DE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[1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"</a:t>
            </a:r>
            <a:r>
              <a:rPr lang="de-DE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tam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 "tim"</a:t>
            </a:r>
            <a:r>
              <a:rPr lang="de-DE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algn="l" rtl="0" latinLnBrk="1" hangingPunct="0">
              <a:spcBef>
                <a:spcPts val="500"/>
              </a:spcBef>
            </a:pPr>
            <a:r>
              <a:rPr lang="de-DE" sz="1100" b="1" dirty="0" err="1"/>
              <a:t>regmatches</a:t>
            </a:r>
            <a:r>
              <a:rPr lang="de-DE" sz="1100" b="1" dirty="0"/>
              <a:t>(</a:t>
            </a:r>
            <a:r>
              <a:rPr lang="de-DE" sz="1100" b="1" dirty="0" err="1"/>
              <a:t>string</a:t>
            </a:r>
            <a:r>
              <a:rPr lang="de-DE" sz="1100" b="1" dirty="0"/>
              <a:t>, </a:t>
            </a:r>
            <a:r>
              <a:rPr lang="de-DE" sz="1100" b="1" dirty="0" err="1" smtClean="0"/>
              <a:t>gregexpr</a:t>
            </a:r>
            <a:r>
              <a:rPr lang="de-DE" sz="1100" b="1" dirty="0" smtClean="0"/>
              <a:t>(</a:t>
            </a:r>
            <a:r>
              <a:rPr lang="de-DE" sz="1100" b="1" dirty="0" err="1" smtClean="0"/>
              <a:t>pattern</a:t>
            </a:r>
            <a:r>
              <a:rPr lang="de-DE" sz="1100" b="1" dirty="0"/>
              <a:t>, </a:t>
            </a:r>
            <a:r>
              <a:rPr lang="de-DE" sz="1100" b="1" dirty="0" err="1"/>
              <a:t>string</a:t>
            </a:r>
            <a:r>
              <a:rPr lang="de-DE" sz="1100" b="1" dirty="0" smtClean="0"/>
              <a:t>))</a:t>
            </a:r>
          </a:p>
          <a:p>
            <a:pPr marL="108000" algn="l" rtl="0" latinLnBrk="1" hangingPunct="0"/>
            <a:r>
              <a:rPr lang="de-DE" sz="1100" dirty="0" err="1" smtClean="0"/>
              <a:t>extract</a:t>
            </a:r>
            <a:r>
              <a:rPr lang="de-DE" sz="1100" dirty="0" smtClean="0"/>
              <a:t> </a:t>
            </a:r>
            <a:r>
              <a:rPr lang="de-DE" sz="1100" dirty="0"/>
              <a:t>all </a:t>
            </a:r>
            <a:r>
              <a:rPr lang="de-DE" sz="1100" dirty="0" err="1" smtClean="0"/>
              <a:t>matches</a:t>
            </a:r>
            <a:r>
              <a:rPr lang="de-DE" sz="1100" dirty="0" smtClean="0"/>
              <a:t>, </a:t>
            </a:r>
            <a:r>
              <a:rPr lang="de-DE" sz="1100" dirty="0" err="1" smtClean="0"/>
              <a:t>outputs</a:t>
            </a:r>
            <a:r>
              <a:rPr lang="de-DE" sz="1100" dirty="0" smtClean="0"/>
              <a:t> a </a:t>
            </a:r>
            <a:r>
              <a:rPr lang="de-DE" sz="1100" dirty="0" err="1" smtClean="0"/>
              <a:t>list</a:t>
            </a:r>
            <a:r>
              <a:rPr lang="de-DE" sz="1100" dirty="0" smtClean="0"/>
              <a:t> </a:t>
            </a:r>
            <a:endParaRPr lang="de-DE" sz="1100" dirty="0"/>
          </a:p>
          <a:p>
            <a:pPr marL="108000" algn="l" rtl="0" latinLnBrk="1" hangingPunct="0"/>
            <a:r>
              <a:rPr lang="de-DE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[[1]] "</a:t>
            </a:r>
            <a:r>
              <a:rPr lang="de-DE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tam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 </a:t>
            </a:r>
            <a:r>
              <a:rPr lang="de-DE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[[2]] </a:t>
            </a:r>
            <a:r>
              <a:rPr lang="de-DE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character</a:t>
            </a:r>
            <a:r>
              <a:rPr lang="de-DE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(0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de-DE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[[3]] "tim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 "</a:t>
            </a:r>
            <a:r>
              <a:rPr lang="de-DE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tom</a:t>
            </a:r>
            <a:r>
              <a:rPr lang="de-DE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stringr</a:t>
            </a:r>
            <a:r>
              <a:rPr lang="de-DE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::</a:t>
            </a:r>
            <a:r>
              <a:rPr lang="de-DE" sz="1100" b="1" dirty="0" err="1" smtClean="0"/>
              <a:t>str_extract</a:t>
            </a:r>
            <a:r>
              <a:rPr lang="de-DE" sz="1100" b="1" dirty="0" smtClean="0"/>
              <a:t>(</a:t>
            </a:r>
            <a:r>
              <a:rPr lang="de-DE" sz="1100" b="1" dirty="0" err="1" smtClean="0"/>
              <a:t>string</a:t>
            </a:r>
            <a:r>
              <a:rPr lang="de-DE" sz="1100" b="1" dirty="0" smtClean="0"/>
              <a:t>, </a:t>
            </a:r>
            <a:r>
              <a:rPr lang="de-DE" sz="1100" b="1" dirty="0" err="1" smtClean="0"/>
              <a:t>pattern</a:t>
            </a:r>
            <a:r>
              <a:rPr lang="de-DE" sz="1100" b="1" dirty="0" smtClean="0"/>
              <a:t>)</a:t>
            </a:r>
          </a:p>
          <a:p>
            <a:pPr marL="108000" algn="l" rtl="0" latinLnBrk="1" hangingPunct="0"/>
            <a:r>
              <a:rPr lang="en-US" sz="1100" dirty="0" smtClean="0"/>
              <a:t>extract </a:t>
            </a:r>
            <a:r>
              <a:rPr lang="en-US" sz="1100" dirty="0"/>
              <a:t>first match	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[1] "tam" 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  "</a:t>
            </a:r>
            <a:r>
              <a:rPr lang="en-US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tim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de-DE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de-DE" sz="1100" dirty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stringr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::</a:t>
            </a:r>
            <a:r>
              <a:rPr lang="de-DE" sz="1100" b="1" dirty="0" err="1" smtClean="0"/>
              <a:t>str_extract_all</a:t>
            </a:r>
            <a:r>
              <a:rPr lang="de-DE" sz="1100" b="1" dirty="0" smtClean="0"/>
              <a:t>(</a:t>
            </a:r>
            <a:r>
              <a:rPr lang="de-DE" sz="1100" b="1" dirty="0" err="1" smtClean="0"/>
              <a:t>string</a:t>
            </a:r>
            <a:r>
              <a:rPr lang="de-DE" sz="1100" b="1" dirty="0"/>
              <a:t>, </a:t>
            </a:r>
            <a:r>
              <a:rPr lang="de-DE" sz="1100" b="1" dirty="0" err="1" smtClean="0"/>
              <a:t>pattern</a:t>
            </a:r>
            <a:r>
              <a:rPr lang="de-DE" sz="1100" b="1" dirty="0" smtClean="0"/>
              <a:t>)</a:t>
            </a:r>
            <a:endParaRPr lang="de-DE" sz="1100" b="1" dirty="0"/>
          </a:p>
          <a:p>
            <a:pPr marL="108000" algn="l" rtl="0" latinLnBrk="1" hangingPunct="0"/>
            <a:r>
              <a:rPr lang="de-DE" sz="1100" dirty="0" err="1" smtClean="0"/>
              <a:t>extract</a:t>
            </a:r>
            <a:r>
              <a:rPr lang="de-DE" sz="1100" dirty="0" smtClean="0"/>
              <a:t> all </a:t>
            </a:r>
            <a:r>
              <a:rPr lang="de-DE" sz="1100" dirty="0" err="1" smtClean="0"/>
              <a:t>matches</a:t>
            </a:r>
            <a:r>
              <a:rPr lang="de-DE" sz="1100" dirty="0" smtClean="0"/>
              <a:t>, </a:t>
            </a:r>
            <a:r>
              <a:rPr lang="de-DE" sz="1100" dirty="0" err="1" smtClean="0"/>
              <a:t>outputs</a:t>
            </a:r>
            <a:r>
              <a:rPr lang="de-DE" sz="1100" dirty="0" smtClean="0"/>
              <a:t> a </a:t>
            </a:r>
            <a:r>
              <a:rPr lang="de-DE" sz="1100" dirty="0" err="1" smtClean="0"/>
              <a:t>list</a:t>
            </a:r>
            <a:r>
              <a:rPr lang="de-DE" sz="1100" dirty="0" smtClean="0"/>
              <a:t> </a:t>
            </a:r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stringr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::</a:t>
            </a:r>
            <a:r>
              <a:rPr lang="de-DE" sz="1100" b="1" dirty="0" err="1"/>
              <a:t>str_extract_all</a:t>
            </a:r>
            <a:r>
              <a:rPr lang="de-DE" sz="1100" b="1" dirty="0"/>
              <a:t>(</a:t>
            </a:r>
            <a:r>
              <a:rPr lang="de-DE" sz="1100" b="1" dirty="0" err="1"/>
              <a:t>string</a:t>
            </a:r>
            <a:r>
              <a:rPr lang="de-DE" sz="1100" b="1" dirty="0"/>
              <a:t>, </a:t>
            </a:r>
            <a:r>
              <a:rPr lang="de-DE" sz="1100" b="1" dirty="0" err="1" smtClean="0"/>
              <a:t>pattern</a:t>
            </a:r>
            <a:r>
              <a:rPr lang="de-DE" sz="1100" b="1" dirty="0" smtClean="0"/>
              <a:t>, </a:t>
            </a:r>
            <a:r>
              <a:rPr lang="de-DE" sz="1100" b="1" dirty="0" err="1" smtClean="0"/>
              <a:t>simplify</a:t>
            </a:r>
            <a:r>
              <a:rPr lang="de-DE" sz="1100" b="1" dirty="0" smtClean="0"/>
              <a:t> = TRUE)</a:t>
            </a:r>
            <a:endParaRPr lang="de-DE" sz="1100" b="1" dirty="0"/>
          </a:p>
          <a:p>
            <a:pPr marL="108000" algn="l" rtl="0" latinLnBrk="1" hangingPunct="0"/>
            <a:r>
              <a:rPr lang="de-DE" sz="1100" dirty="0" err="1" smtClean="0"/>
              <a:t>extract</a:t>
            </a:r>
            <a:r>
              <a:rPr lang="de-DE" sz="1100" dirty="0" smtClean="0"/>
              <a:t> </a:t>
            </a:r>
            <a:r>
              <a:rPr lang="de-DE" sz="1100" dirty="0"/>
              <a:t>all </a:t>
            </a:r>
            <a:r>
              <a:rPr lang="de-DE" sz="1100" dirty="0" err="1"/>
              <a:t>matches</a:t>
            </a:r>
            <a:r>
              <a:rPr lang="de-DE" sz="1100" dirty="0"/>
              <a:t>, </a:t>
            </a:r>
            <a:r>
              <a:rPr lang="de-DE" sz="1100" dirty="0" err="1"/>
              <a:t>outputs</a:t>
            </a:r>
            <a:r>
              <a:rPr lang="de-DE" sz="1100" dirty="0"/>
              <a:t> a </a:t>
            </a:r>
            <a:r>
              <a:rPr lang="de-DE" sz="1100" dirty="0" err="1" smtClean="0"/>
              <a:t>matrix</a:t>
            </a:r>
            <a:endParaRPr lang="de-DE" sz="1100" dirty="0" smtClean="0"/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stringr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::</a:t>
            </a:r>
            <a:r>
              <a:rPr lang="de-DE" sz="1100" b="1" dirty="0" err="1" smtClean="0"/>
              <a:t>str_match</a:t>
            </a:r>
            <a:r>
              <a:rPr lang="de-DE" sz="1100" b="1" dirty="0" smtClean="0"/>
              <a:t>(</a:t>
            </a:r>
            <a:r>
              <a:rPr lang="de-DE" sz="1100" b="1" dirty="0" err="1" smtClean="0"/>
              <a:t>string</a:t>
            </a:r>
            <a:r>
              <a:rPr lang="de-DE" sz="1100" b="1" dirty="0"/>
              <a:t>, </a:t>
            </a:r>
            <a:r>
              <a:rPr lang="de-DE" sz="1100" b="1" dirty="0" err="1"/>
              <a:t>pattern</a:t>
            </a:r>
            <a:r>
              <a:rPr lang="de-DE" sz="1100" b="1" dirty="0"/>
              <a:t>)</a:t>
            </a:r>
          </a:p>
          <a:p>
            <a:pPr marL="108000" algn="l" rtl="0" latinLnBrk="1" hangingPunct="0"/>
            <a:r>
              <a:rPr lang="de-DE" sz="1100" dirty="0" err="1" smtClean="0"/>
              <a:t>extract</a:t>
            </a:r>
            <a:r>
              <a:rPr lang="de-DE" sz="1100" dirty="0" smtClean="0"/>
              <a:t> </a:t>
            </a:r>
            <a:r>
              <a:rPr lang="de-DE" sz="1100" dirty="0" err="1" smtClean="0"/>
              <a:t>first</a:t>
            </a:r>
            <a:r>
              <a:rPr lang="de-DE" sz="1100" dirty="0" smtClean="0"/>
              <a:t> </a:t>
            </a:r>
            <a:r>
              <a:rPr lang="de-DE" sz="1100" dirty="0" err="1" smtClean="0"/>
              <a:t>match</a:t>
            </a:r>
            <a:r>
              <a:rPr lang="de-DE" sz="1100" dirty="0" smtClean="0"/>
              <a:t> + individual </a:t>
            </a:r>
            <a:r>
              <a:rPr lang="de-DE" sz="1100" dirty="0" err="1" smtClean="0"/>
              <a:t>character</a:t>
            </a:r>
            <a:r>
              <a:rPr lang="de-DE" sz="1100" dirty="0" smtClean="0"/>
              <a:t> </a:t>
            </a:r>
            <a:r>
              <a:rPr lang="de-DE" sz="1100" dirty="0" err="1" smtClean="0"/>
              <a:t>groups</a:t>
            </a:r>
            <a:r>
              <a:rPr lang="de-DE" sz="1100" dirty="0" smtClean="0"/>
              <a:t> </a:t>
            </a:r>
            <a:endParaRPr lang="de-DE" sz="1100" dirty="0"/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stringr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::</a:t>
            </a:r>
            <a:r>
              <a:rPr lang="de-DE" sz="1100" b="1" dirty="0" err="1" smtClean="0"/>
              <a:t>str_match_all</a:t>
            </a:r>
            <a:r>
              <a:rPr lang="de-DE" sz="1100" b="1" dirty="0" smtClean="0"/>
              <a:t>(</a:t>
            </a:r>
            <a:r>
              <a:rPr lang="de-DE" sz="1100" b="1" dirty="0" err="1" smtClean="0"/>
              <a:t>string</a:t>
            </a:r>
            <a:r>
              <a:rPr lang="de-DE" sz="1100" b="1" dirty="0"/>
              <a:t>, </a:t>
            </a:r>
            <a:r>
              <a:rPr lang="de-DE" sz="1100" b="1" dirty="0" err="1"/>
              <a:t>pattern</a:t>
            </a:r>
            <a:r>
              <a:rPr lang="de-DE" sz="1100" b="1" dirty="0"/>
              <a:t>)</a:t>
            </a:r>
          </a:p>
          <a:p>
            <a:pPr marL="108000" algn="l" rtl="0" latinLnBrk="1" hangingPunct="0"/>
            <a:r>
              <a:rPr lang="de-DE" sz="1100" dirty="0" err="1" smtClean="0"/>
              <a:t>extract</a:t>
            </a:r>
            <a:r>
              <a:rPr lang="de-DE" sz="1100" dirty="0" smtClean="0"/>
              <a:t> all </a:t>
            </a:r>
            <a:r>
              <a:rPr lang="de-DE" sz="1100" dirty="0" err="1" smtClean="0"/>
              <a:t>matches</a:t>
            </a:r>
            <a:r>
              <a:rPr lang="de-DE" sz="1100" dirty="0" smtClean="0"/>
              <a:t> </a:t>
            </a:r>
            <a:r>
              <a:rPr lang="de-DE" sz="1100" dirty="0"/>
              <a:t>+ </a:t>
            </a:r>
            <a:r>
              <a:rPr lang="de-DE" sz="1100" dirty="0" smtClean="0"/>
              <a:t>individual </a:t>
            </a:r>
            <a:r>
              <a:rPr lang="de-DE" sz="1100" dirty="0" err="1" smtClean="0"/>
              <a:t>character</a:t>
            </a:r>
            <a:r>
              <a:rPr lang="de-DE" sz="1100" dirty="0" smtClean="0"/>
              <a:t> </a:t>
            </a:r>
            <a:r>
              <a:rPr lang="de-DE" sz="1100" dirty="0" err="1"/>
              <a:t>groups</a:t>
            </a:r>
            <a:r>
              <a:rPr lang="de-DE" sz="1100" dirty="0"/>
              <a:t> 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9799736" y="4129937"/>
            <a:ext cx="3528392" cy="198764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lang="de-DE" sz="1400" dirty="0" err="1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Replace</a:t>
            </a:r>
            <a:r>
              <a:rPr lang="de-DE" sz="14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 </a:t>
            </a:r>
            <a:r>
              <a:rPr lang="de-DE" sz="1400" dirty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P</a:t>
            </a:r>
            <a:r>
              <a:rPr lang="de-DE" sz="14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atterns</a:t>
            </a:r>
          </a:p>
          <a:p>
            <a:pPr algn="l" rtl="0" latinLnBrk="1" hangingPunct="0">
              <a:spcBef>
                <a:spcPts val="500"/>
              </a:spcBef>
            </a:pPr>
            <a:r>
              <a:rPr lang="de-DE" sz="1100" b="1" dirty="0" err="1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sub</a:t>
            </a:r>
            <a:r>
              <a:rPr lang="de-DE" sz="1100" b="1" dirty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(</a:t>
            </a:r>
            <a:r>
              <a:rPr lang="de-DE" sz="1100" b="1" dirty="0" err="1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pattern</a:t>
            </a:r>
            <a:r>
              <a:rPr lang="de-DE" sz="1100" b="1" dirty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, </a:t>
            </a:r>
            <a:r>
              <a:rPr lang="de-DE" sz="1100" b="1" dirty="0" err="1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replacement</a:t>
            </a:r>
            <a:r>
              <a:rPr lang="de-DE" sz="1100" b="1" dirty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, </a:t>
            </a:r>
            <a:r>
              <a:rPr lang="de-DE" sz="1100" b="1" dirty="0" err="1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string</a:t>
            </a:r>
            <a:r>
              <a:rPr lang="de-DE" sz="1100" b="1" dirty="0" smtClean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)</a:t>
            </a:r>
          </a:p>
          <a:p>
            <a:pPr marL="108000" algn="l" rtl="0" latinLnBrk="1" hangingPunct="0"/>
            <a:r>
              <a:rPr lang="de-DE" sz="1100" dirty="0" err="1" smtClean="0"/>
              <a:t>replace</a:t>
            </a:r>
            <a:r>
              <a:rPr lang="de-DE" sz="1100" dirty="0" smtClean="0"/>
              <a:t> </a:t>
            </a:r>
            <a:r>
              <a:rPr lang="de-DE" sz="1100" dirty="0" err="1" smtClean="0"/>
              <a:t>first</a:t>
            </a:r>
            <a:r>
              <a:rPr lang="de-DE" sz="1100" dirty="0" smtClean="0"/>
              <a:t> </a:t>
            </a:r>
            <a:r>
              <a:rPr lang="de-DE" sz="1100" dirty="0" err="1" smtClean="0"/>
              <a:t>match</a:t>
            </a:r>
            <a:endParaRPr lang="de-DE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 rtl="0" latinLnBrk="1" hangingPunct="0">
              <a:spcBef>
                <a:spcPts val="500"/>
              </a:spcBef>
            </a:pPr>
            <a:r>
              <a:rPr lang="de-DE" sz="1100" b="1" dirty="0" err="1" smtClean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gsub</a:t>
            </a:r>
            <a:r>
              <a:rPr lang="de-DE" sz="1100" b="1" dirty="0" smtClean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(</a:t>
            </a:r>
            <a:r>
              <a:rPr lang="de-DE" sz="1100" b="1" dirty="0" err="1" smtClean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pattern</a:t>
            </a:r>
            <a:r>
              <a:rPr lang="de-DE" sz="1100" b="1" dirty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, </a:t>
            </a:r>
            <a:r>
              <a:rPr lang="de-DE" sz="1100" b="1" dirty="0" err="1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replacement</a:t>
            </a:r>
            <a:r>
              <a:rPr lang="de-DE" sz="1100" b="1" dirty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, </a:t>
            </a:r>
            <a:r>
              <a:rPr lang="de-DE" sz="1100" b="1" dirty="0" err="1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string</a:t>
            </a:r>
            <a:r>
              <a:rPr lang="de-DE" sz="1100" b="1" dirty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)</a:t>
            </a:r>
          </a:p>
          <a:p>
            <a:pPr marL="108000" algn="l" rtl="0" latinLnBrk="1" hangingPunct="0"/>
            <a:r>
              <a:rPr lang="de-DE" sz="1100" dirty="0" err="1" smtClean="0"/>
              <a:t>replace</a:t>
            </a:r>
            <a:r>
              <a:rPr lang="de-DE" sz="1100" dirty="0" smtClean="0"/>
              <a:t> all </a:t>
            </a:r>
            <a:r>
              <a:rPr lang="de-DE" sz="1100" dirty="0" err="1" smtClean="0"/>
              <a:t>matches</a:t>
            </a:r>
            <a:endParaRPr lang="de-DE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stringr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::</a:t>
            </a:r>
            <a:r>
              <a:rPr lang="de-DE" sz="1100" b="1" dirty="0" err="1"/>
              <a:t>str_replace</a:t>
            </a:r>
            <a:r>
              <a:rPr lang="de-DE" sz="1100" b="1" dirty="0"/>
              <a:t>(</a:t>
            </a:r>
            <a:r>
              <a:rPr lang="de-DE" sz="1100" b="1" dirty="0" err="1"/>
              <a:t>string</a:t>
            </a:r>
            <a:r>
              <a:rPr lang="de-DE" sz="1100" b="1" dirty="0"/>
              <a:t>, </a:t>
            </a:r>
            <a:r>
              <a:rPr lang="de-DE" sz="1100" b="1" dirty="0" err="1"/>
              <a:t>pattern</a:t>
            </a:r>
            <a:r>
              <a:rPr lang="de-DE" sz="1100" b="1" dirty="0"/>
              <a:t>, </a:t>
            </a:r>
            <a:r>
              <a:rPr lang="de-DE" sz="1100" b="1" dirty="0" err="1" smtClean="0"/>
              <a:t>replacement</a:t>
            </a:r>
            <a:r>
              <a:rPr lang="de-DE" sz="1100" b="1" dirty="0" smtClean="0"/>
              <a:t>)</a:t>
            </a:r>
          </a:p>
          <a:p>
            <a:pPr marL="108000" algn="l" rtl="0" latinLnBrk="1" hangingPunct="0"/>
            <a:r>
              <a:rPr lang="de-DE" sz="1100" dirty="0" err="1" smtClean="0"/>
              <a:t>replace</a:t>
            </a:r>
            <a:r>
              <a:rPr lang="de-DE" sz="1100" dirty="0" smtClean="0"/>
              <a:t> </a:t>
            </a:r>
            <a:r>
              <a:rPr lang="de-DE" sz="1100" dirty="0" err="1"/>
              <a:t>first</a:t>
            </a:r>
            <a:r>
              <a:rPr lang="de-DE" sz="1100" dirty="0"/>
              <a:t> </a:t>
            </a:r>
            <a:r>
              <a:rPr lang="de-DE" sz="1100" dirty="0" err="1"/>
              <a:t>match</a:t>
            </a:r>
            <a:endParaRPr lang="de-DE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stringr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::</a:t>
            </a:r>
            <a:r>
              <a:rPr lang="de-DE" sz="1100" b="1" dirty="0" err="1" smtClean="0"/>
              <a:t>str_replace_all</a:t>
            </a:r>
            <a:r>
              <a:rPr lang="de-DE" sz="1100" b="1" dirty="0" smtClean="0"/>
              <a:t>(</a:t>
            </a:r>
            <a:r>
              <a:rPr lang="de-DE" sz="1100" b="1" dirty="0" err="1" smtClean="0"/>
              <a:t>string</a:t>
            </a:r>
            <a:r>
              <a:rPr lang="de-DE" sz="1100" b="1" dirty="0"/>
              <a:t>, </a:t>
            </a:r>
            <a:r>
              <a:rPr lang="de-DE" sz="1100" b="1" dirty="0" err="1"/>
              <a:t>pattern</a:t>
            </a:r>
            <a:r>
              <a:rPr lang="de-DE" sz="1100" b="1" dirty="0"/>
              <a:t>, </a:t>
            </a:r>
            <a:r>
              <a:rPr lang="de-DE" sz="1100" b="1" dirty="0" err="1"/>
              <a:t>replacement</a:t>
            </a:r>
            <a:r>
              <a:rPr lang="de-DE" sz="1100" b="1" dirty="0"/>
              <a:t>)</a:t>
            </a:r>
          </a:p>
          <a:p>
            <a:pPr marL="108000" algn="l" rtl="0" latinLnBrk="1" hangingPunct="0"/>
            <a:r>
              <a:rPr lang="de-DE" sz="1100" dirty="0" err="1" smtClean="0"/>
              <a:t>replace</a:t>
            </a:r>
            <a:r>
              <a:rPr lang="de-DE" sz="1100" dirty="0" smtClean="0"/>
              <a:t> all </a:t>
            </a:r>
            <a:r>
              <a:rPr lang="de-DE" sz="1100" dirty="0" err="1" smtClean="0"/>
              <a:t>matches</a:t>
            </a:r>
            <a:endParaRPr lang="de-DE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747267" y="5471387"/>
            <a:ext cx="5208892" cy="61034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lang="de-DE" sz="14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Split a </a:t>
            </a:r>
            <a:r>
              <a:rPr lang="de-DE" sz="1400" dirty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S</a:t>
            </a:r>
            <a:r>
              <a:rPr lang="de-DE" sz="14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tring </a:t>
            </a:r>
            <a:r>
              <a:rPr lang="de-DE" sz="1400" dirty="0" err="1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using</a:t>
            </a:r>
            <a:r>
              <a:rPr lang="de-DE" sz="14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 a </a:t>
            </a:r>
            <a:r>
              <a:rPr lang="de-DE" sz="1400" dirty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P</a:t>
            </a:r>
            <a:r>
              <a:rPr lang="de-DE" sz="14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attern</a:t>
            </a:r>
          </a:p>
          <a:p>
            <a:pPr algn="l" rtl="0" latinLnBrk="1" hangingPunct="0">
              <a:spcBef>
                <a:spcPts val="500"/>
              </a:spcBef>
            </a:pPr>
            <a:r>
              <a:rPr lang="de-DE" sz="1100" b="1" dirty="0" err="1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strsplit</a:t>
            </a:r>
            <a:r>
              <a:rPr lang="de-DE" sz="1100" b="1" dirty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(</a:t>
            </a:r>
            <a:r>
              <a:rPr lang="de-DE" sz="1100" b="1" dirty="0" err="1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string</a:t>
            </a:r>
            <a:r>
              <a:rPr lang="de-DE" sz="1100" b="1" dirty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, </a:t>
            </a:r>
            <a:r>
              <a:rPr lang="de-DE" sz="1100" b="1" dirty="0" err="1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pattern</a:t>
            </a:r>
            <a:r>
              <a:rPr lang="de-DE" sz="1100" b="1" dirty="0" smtClean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)</a:t>
            </a:r>
            <a:r>
              <a:rPr lang="de-DE" sz="1100" dirty="0"/>
              <a:t> </a:t>
            </a:r>
            <a:r>
              <a:rPr lang="de-DE" sz="1100" dirty="0" err="1" smtClean="0"/>
              <a:t>or</a:t>
            </a:r>
            <a:r>
              <a:rPr lang="de-DE" sz="1100" dirty="0" smtClean="0"/>
              <a:t> </a:t>
            </a:r>
            <a:r>
              <a:rPr lang="de-DE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stringr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::</a:t>
            </a:r>
            <a:r>
              <a:rPr lang="de-DE" sz="1100" b="1" dirty="0" err="1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str_split</a:t>
            </a:r>
            <a:r>
              <a:rPr lang="de-DE" sz="1100" b="1" dirty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(</a:t>
            </a:r>
            <a:r>
              <a:rPr lang="de-DE" sz="1100" b="1" dirty="0" err="1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string</a:t>
            </a:r>
            <a:r>
              <a:rPr lang="de-DE" sz="1100" b="1" dirty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, </a:t>
            </a:r>
            <a:r>
              <a:rPr lang="de-DE" sz="1100" b="1" dirty="0" err="1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pattern</a:t>
            </a:r>
            <a:r>
              <a:rPr lang="de-DE" sz="1100" b="1" dirty="0" smtClean="0">
                <a:solidFill>
                  <a:srgbClr val="000000"/>
                </a:solidFill>
                <a:latin typeface="Helvetica" panose="020B0604020202020204" pitchFamily="34" charset="0"/>
                <a:ea typeface="Adobe Gothic Std B" pitchFamily="34" charset="-128"/>
                <a:cs typeface="Helvetica" panose="020B0604020202020204" pitchFamily="34" charset="0"/>
              </a:rPr>
              <a:t>)</a:t>
            </a:r>
            <a:endParaRPr lang="de-DE" sz="1100" b="1" dirty="0">
              <a:solidFill>
                <a:srgbClr val="000000"/>
              </a:solidFill>
              <a:latin typeface="Helvetica" panose="020B0604020202020204" pitchFamily="34" charset="0"/>
              <a:ea typeface="Adobe Gothic Std B" pitchFamily="34" charset="-128"/>
              <a:cs typeface="Helvetica" panose="020B0604020202020204" pitchFamily="34" charset="0"/>
            </a:endParaRPr>
          </a:p>
        </p:txBody>
      </p:sp>
      <p:cxnSp>
        <p:nvCxnSpPr>
          <p:cNvPr id="11" name="Gerade Verbindung 10"/>
          <p:cNvCxnSpPr/>
          <p:nvPr/>
        </p:nvCxnSpPr>
        <p:spPr>
          <a:xfrm>
            <a:off x="8126582" y="1321734"/>
            <a:ext cx="0" cy="219555"/>
          </a:xfrm>
          <a:prstGeom prst="line">
            <a:avLst/>
          </a:prstGeom>
          <a:noFill/>
          <a:ln w="12700" cap="flat">
            <a:solidFill>
              <a:schemeClr val="tx1">
                <a:lumMod val="50000"/>
                <a:lumOff val="50000"/>
              </a:schemeClr>
            </a:solidFill>
            <a:prstDash val="sys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" name="Gerade Verbindung 46"/>
          <p:cNvCxnSpPr/>
          <p:nvPr/>
        </p:nvCxnSpPr>
        <p:spPr>
          <a:xfrm>
            <a:off x="9037382" y="1321733"/>
            <a:ext cx="0" cy="390862"/>
          </a:xfrm>
          <a:prstGeom prst="line">
            <a:avLst/>
          </a:prstGeom>
          <a:noFill/>
          <a:ln w="12700" cap="flat">
            <a:solidFill>
              <a:schemeClr val="tx1">
                <a:lumMod val="50000"/>
                <a:lumOff val="50000"/>
              </a:schemeClr>
            </a:solidFill>
            <a:prstDash val="sys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8" name="Gruppieren 7"/>
          <p:cNvGrpSpPr/>
          <p:nvPr/>
        </p:nvGrpSpPr>
        <p:grpSpPr>
          <a:xfrm>
            <a:off x="7221112" y="673661"/>
            <a:ext cx="2418936" cy="1075104"/>
            <a:chOff x="5298749" y="3921777"/>
            <a:chExt cx="2418936" cy="1075104"/>
          </a:xfrm>
        </p:grpSpPr>
        <p:graphicFrame>
          <p:nvGraphicFramePr>
            <p:cNvPr id="30" name="Table 142"/>
            <p:cNvGraphicFramePr/>
            <p:nvPr>
              <p:extLst>
                <p:ext uri="{D42A27DB-BD31-4B8C-83A1-F6EECF244321}">
                  <p14:modId xmlns:p14="http://schemas.microsoft.com/office/powerpoint/2010/main" val="663322025"/>
                </p:ext>
              </p:extLst>
            </p:nvPr>
          </p:nvGraphicFramePr>
          <p:xfrm>
            <a:off x="5298749" y="4334348"/>
            <a:ext cx="2418936" cy="254000"/>
          </p:xfrm>
          <a:graphic>
            <a:graphicData uri="http://schemas.openxmlformats.org/drawingml/2006/table">
              <a:tbl>
                <a:tblPr firstRow="1">
                  <a:tableStyleId>{33BA23B1-9221-436E-865A-0063620EA4FD}</a:tableStyleId>
                </a:tblPr>
                <a:tblGrid>
                  <a:gridCol w="302367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302367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302367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302367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302367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  <a:gridCol w="302367">
                    <a:extLst>
                      <a:ext uri="{9D8B030D-6E8A-4147-A177-3AD203B41FA5}">
                        <a16:colId xmlns:a16="http://schemas.microsoft.com/office/drawing/2014/main" val="20005"/>
                      </a:ext>
                    </a:extLst>
                  </a:gridCol>
                  <a:gridCol w="302367">
                    <a:extLst>
                      <a:ext uri="{9D8B030D-6E8A-4147-A177-3AD203B41FA5}">
                        <a16:colId xmlns:a16="http://schemas.microsoft.com/office/drawing/2014/main" val="20006"/>
                      </a:ext>
                    </a:extLst>
                  </a:gridCol>
                  <a:gridCol w="302367">
                    <a:extLst>
                      <a:ext uri="{9D8B030D-6E8A-4147-A177-3AD203B41FA5}">
                        <a16:colId xmlns:a16="http://schemas.microsoft.com/office/drawing/2014/main" val="20007"/>
                      </a:ext>
                    </a:extLst>
                  </a:gridCol>
                </a:tblGrid>
                <a:tr h="248620">
                  <a:tc>
                    <a:txBody>
                      <a:bodyPr/>
                      <a:lstStyle/>
                      <a:p>
                        <a:pPr lvl="0" defTabSz="914400">
                          <a:defRPr sz="3600">
                            <a:sym typeface="Helvetica"/>
                          </a:defRPr>
                        </a:pPr>
                        <a:endParaRPr sz="1000" dirty="0"/>
                      </a:p>
                    </a:txBody>
                    <a:tcPr marL="50800" marR="50800" marT="50800" marB="50800" anchor="ctr" horzOverflow="overflow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lvl="0" defTabSz="914400">
                          <a:defRPr sz="3600">
                            <a:sym typeface="Helvetica"/>
                          </a:defRPr>
                        </a:pPr>
                        <a:endParaRPr sz="1000" dirty="0"/>
                      </a:p>
                    </a:txBody>
                    <a:tcPr marL="50800" marR="50800" marT="50800" marB="50800" anchor="ctr" horzOverflow="overflow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lvl="0" defTabSz="914400">
                          <a:defRPr sz="3600">
                            <a:sym typeface="Helvetica"/>
                          </a:defRPr>
                        </a:pPr>
                        <a:endParaRPr sz="1000" dirty="0"/>
                      </a:p>
                    </a:txBody>
                    <a:tcPr marL="50800" marR="50800" marT="50800" marB="50800" anchor="ctr" horzOverflow="overflow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lvl="0" defTabSz="914400">
                          <a:defRPr sz="3600">
                            <a:sym typeface="Helvetica"/>
                          </a:defRPr>
                        </a:pPr>
                        <a:endParaRPr sz="10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lvl="0" defTabSz="914400">
                          <a:defRPr sz="3600">
                            <a:sym typeface="Helvetica"/>
                          </a:defRPr>
                        </a:pPr>
                        <a:endParaRPr sz="10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lvl="0" defTabSz="914400">
                          <a:defRPr sz="3600">
                            <a:sym typeface="Helvetica"/>
                          </a:defRPr>
                        </a:pPr>
                        <a:endParaRPr sz="10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lvl="0" defTabSz="914400">
                          <a:defRPr sz="3600">
                            <a:sym typeface="Helvetica"/>
                          </a:defRPr>
                        </a:pPr>
                        <a:endParaRPr sz="1000" dirty="0"/>
                      </a:p>
                    </a:txBody>
                    <a:tcPr marL="50800" marR="50800" marT="50800" marB="50800" anchor="ctr" horzOverflow="overflow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lvl="0" defTabSz="914400">
                          <a:defRPr sz="3600">
                            <a:sym typeface="Helvetica"/>
                          </a:defRPr>
                        </a:pPr>
                        <a:endParaRPr sz="1000" dirty="0"/>
                      </a:p>
                    </a:txBody>
                    <a:tcPr marL="50800" marR="50800" marT="50800" marB="50800" anchor="ctr" horzOverflow="overflow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sp>
          <p:nvSpPr>
            <p:cNvPr id="4" name="Runde Klammer rechts 3"/>
            <p:cNvSpPr/>
            <p:nvPr/>
          </p:nvSpPr>
          <p:spPr>
            <a:xfrm rot="16200000">
              <a:off x="6612481" y="3922000"/>
              <a:ext cx="108013" cy="720082"/>
            </a:xfrm>
            <a:prstGeom prst="rightBracke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32" name="Runde Klammer rechts 31"/>
            <p:cNvSpPr/>
            <p:nvPr/>
          </p:nvSpPr>
          <p:spPr>
            <a:xfrm rot="5400000" flipV="1">
              <a:off x="6465044" y="3504387"/>
              <a:ext cx="125592" cy="2293513"/>
            </a:xfrm>
            <a:prstGeom prst="rightBracke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6234439" y="3921777"/>
              <a:ext cx="864096" cy="3256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4570" tIns="54570" rIns="54570" bIns="5457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de-DE" sz="1400" b="0" i="0" u="none" strike="noStrike" cap="none" spc="0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entury Gothic" panose="020B0502020202020204" pitchFamily="34" charset="0"/>
                  <a:sym typeface="Helvetica Light"/>
                </a:rPr>
                <a:t>pattern</a:t>
              </a:r>
              <a:endParaRPr kumimoji="0" lang="de-DE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entury Gothic" panose="020B0502020202020204" pitchFamily="34" charset="0"/>
                <a:sym typeface="Helvetica Light"/>
              </a:endParaRPr>
            </a:p>
          </p:txBody>
        </p:sp>
        <p:sp>
          <p:nvSpPr>
            <p:cNvPr id="35" name="Textfeld 34"/>
            <p:cNvSpPr txBox="1"/>
            <p:nvPr/>
          </p:nvSpPr>
          <p:spPr>
            <a:xfrm>
              <a:off x="5381083" y="4671232"/>
              <a:ext cx="2293513" cy="3256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4570" tIns="54570" rIns="54570" bIns="5457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de-DE" sz="14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entury Gothic" panose="020B0502020202020204" pitchFamily="34" charset="0"/>
                  <a:sym typeface="Helvetica Light"/>
                </a:rPr>
                <a:t>    </a:t>
              </a:r>
              <a:r>
                <a:rPr kumimoji="0" lang="de-DE" sz="1400" b="0" i="0" u="none" strike="noStrike" cap="none" spc="0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entury Gothic" panose="020B0502020202020204" pitchFamily="34" charset="0"/>
                  <a:sym typeface="Helvetica Light"/>
                </a:rPr>
                <a:t>string</a:t>
              </a:r>
              <a:endParaRPr kumimoji="0" lang="de-DE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entury Gothic" panose="020B0502020202020204" pitchFamily="34" charset="0"/>
                <a:sym typeface="Helvetica Light"/>
              </a:endParaRPr>
            </a:p>
          </p:txBody>
        </p:sp>
      </p:grpSp>
      <p:sp>
        <p:nvSpPr>
          <p:cNvPr id="43" name="Textfeld 42"/>
          <p:cNvSpPr txBox="1"/>
          <p:nvPr/>
        </p:nvSpPr>
        <p:spPr>
          <a:xfrm>
            <a:off x="3850692" y="928697"/>
            <a:ext cx="3741789" cy="171064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l" rtl="0" latinLnBrk="1" hangingPunct="0">
              <a:lnSpc>
                <a:spcPct val="180000"/>
              </a:lnSpc>
              <a:spcAft>
                <a:spcPts val="600"/>
              </a:spcAft>
            </a:pPr>
            <a:r>
              <a:rPr lang="de-DE" sz="1100" dirty="0" err="1" smtClean="0">
                <a:solidFill>
                  <a:srgbClr val="000000"/>
                </a:solidFill>
                <a:latin typeface="Adobe Gothic Std B" pitchFamily="34" charset="-128"/>
                <a:ea typeface="Adobe Gothic Std B" pitchFamily="34" charset="-128"/>
              </a:rPr>
              <a:t>Detect</a:t>
            </a:r>
            <a:r>
              <a:rPr lang="de-DE" sz="1100" dirty="0" smtClean="0">
                <a:solidFill>
                  <a:srgbClr val="000000"/>
                </a:solidFill>
                <a:latin typeface="Adobe Gothic Std B" pitchFamily="34" charset="-128"/>
                <a:ea typeface="Adobe Gothic Std B" pitchFamily="34" charset="-128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latin typeface="Adobe Gothic Std B" pitchFamily="34" charset="-128"/>
                <a:ea typeface="Adobe Gothic Std B" pitchFamily="34" charset="-128"/>
              </a:rPr>
              <a:t>pattern</a:t>
            </a:r>
            <a:endParaRPr lang="de-DE" sz="1100" dirty="0" smtClean="0">
              <a:solidFill>
                <a:srgbClr val="000000"/>
              </a:solidFill>
              <a:latin typeface="Adobe Gothic Std B" pitchFamily="34" charset="-128"/>
              <a:ea typeface="Adobe Gothic Std B" pitchFamily="34" charset="-128"/>
            </a:endParaRPr>
          </a:p>
          <a:p>
            <a:pPr algn="l" rtl="0" latinLnBrk="1" hangingPunct="0">
              <a:lnSpc>
                <a:spcPct val="180000"/>
              </a:lnSpc>
            </a:pPr>
            <a:endParaRPr lang="de-DE" sz="1100" dirty="0" smtClean="0">
              <a:solidFill>
                <a:srgbClr val="000000"/>
              </a:solidFill>
              <a:latin typeface="Adobe Gothic Std B" pitchFamily="34" charset="-128"/>
              <a:ea typeface="Adobe Gothic Std B" pitchFamily="34" charset="-128"/>
            </a:endParaRPr>
          </a:p>
          <a:p>
            <a:pPr algn="l" rtl="0" latinLnBrk="1" hangingPunct="0">
              <a:lnSpc>
                <a:spcPct val="180000"/>
              </a:lnSpc>
            </a:pPr>
            <a:r>
              <a:rPr lang="de-DE" sz="1100" dirty="0" err="1" smtClean="0">
                <a:solidFill>
                  <a:srgbClr val="000000"/>
                </a:solidFill>
                <a:latin typeface="Adobe Gothic Std B" pitchFamily="34" charset="-128"/>
                <a:ea typeface="Adobe Gothic Std B" pitchFamily="34" charset="-128"/>
              </a:rPr>
              <a:t>Locate</a:t>
            </a:r>
            <a:r>
              <a:rPr lang="de-DE" sz="1100" dirty="0" smtClean="0">
                <a:solidFill>
                  <a:srgbClr val="000000"/>
                </a:solidFill>
                <a:latin typeface="Adobe Gothic Std B" pitchFamily="34" charset="-128"/>
                <a:ea typeface="Adobe Gothic Std B" pitchFamily="34" charset="-128"/>
              </a:rPr>
              <a:t> </a:t>
            </a:r>
            <a:r>
              <a:rPr lang="de-DE" sz="1100" dirty="0" err="1">
                <a:solidFill>
                  <a:srgbClr val="000000"/>
                </a:solidFill>
                <a:latin typeface="Adobe Gothic Std B" pitchFamily="34" charset="-128"/>
                <a:ea typeface="Adobe Gothic Std B" pitchFamily="34" charset="-128"/>
              </a:rPr>
              <a:t>pattern</a:t>
            </a:r>
            <a:r>
              <a:rPr lang="de-DE" sz="1100" dirty="0">
                <a:solidFill>
                  <a:srgbClr val="000000"/>
                </a:solidFill>
                <a:latin typeface="Adobe Gothic Std B" pitchFamily="34" charset="-128"/>
                <a:ea typeface="Adobe Gothic Std B" pitchFamily="34" charset="-128"/>
              </a:rPr>
              <a:t>      </a:t>
            </a:r>
            <a:r>
              <a:rPr lang="de-DE" sz="1100" dirty="0" smtClean="0">
                <a:solidFill>
                  <a:srgbClr val="000000"/>
                </a:solidFill>
                <a:latin typeface="Adobe Gothic Std B" pitchFamily="34" charset="-128"/>
                <a:ea typeface="Adobe Gothic Std B" pitchFamily="34" charset="-128"/>
              </a:rPr>
              <a:t>↑     ↑</a:t>
            </a:r>
            <a:endParaRPr kumimoji="0" lang="de-DE" sz="11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dobe Gothic Std B" pitchFamily="34" charset="-128"/>
              <a:ea typeface="Adobe Gothic Std B" pitchFamily="34" charset="-128"/>
              <a:sym typeface="Helvetica Light"/>
            </a:endParaRPr>
          </a:p>
          <a:p>
            <a:pPr marL="0" marR="0" indent="0" algn="l" defTabSz="584200" rtl="0" fontAlgn="auto" latinLnBrk="1" hangingPunct="0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1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dobe Gothic Std B" pitchFamily="34" charset="-128"/>
                <a:ea typeface="Adobe Gothic Std B" pitchFamily="34" charset="-128"/>
                <a:sym typeface="Helvetica Light"/>
              </a:rPr>
              <a:t>Extract</a:t>
            </a:r>
            <a:r>
              <a:rPr kumimoji="0" lang="de-DE" sz="11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dobe Gothic Std B" pitchFamily="34" charset="-128"/>
                <a:ea typeface="Adobe Gothic Std B" pitchFamily="34" charset="-128"/>
                <a:sym typeface="Helvetica Light"/>
              </a:rPr>
              <a:t> </a:t>
            </a:r>
            <a:r>
              <a:rPr kumimoji="0" lang="de-DE" sz="11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dobe Gothic Std B" pitchFamily="34" charset="-128"/>
                <a:ea typeface="Adobe Gothic Std B" pitchFamily="34" charset="-128"/>
                <a:sym typeface="Helvetica Light"/>
              </a:rPr>
              <a:t>pattern</a:t>
            </a:r>
            <a:endParaRPr kumimoji="0" lang="de-DE" sz="11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dobe Gothic Std B" pitchFamily="34" charset="-128"/>
              <a:ea typeface="Adobe Gothic Std B" pitchFamily="34" charset="-128"/>
              <a:sym typeface="Helvetica Light"/>
            </a:endParaRPr>
          </a:p>
          <a:p>
            <a:pPr marL="0" marR="0" indent="0" algn="l" defTabSz="584200" rtl="0" fontAlgn="auto" latinLnBrk="1" hangingPunct="0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100" dirty="0" err="1" smtClean="0">
                <a:solidFill>
                  <a:srgbClr val="000000"/>
                </a:solidFill>
                <a:latin typeface="Adobe Gothic Std B" pitchFamily="34" charset="-128"/>
                <a:ea typeface="Adobe Gothic Std B" pitchFamily="34" charset="-128"/>
              </a:rPr>
              <a:t>Replace</a:t>
            </a:r>
            <a:r>
              <a:rPr lang="de-DE" sz="1100" dirty="0" smtClean="0">
                <a:solidFill>
                  <a:srgbClr val="000000"/>
                </a:solidFill>
                <a:latin typeface="Adobe Gothic Std B" pitchFamily="34" charset="-128"/>
                <a:ea typeface="Adobe Gothic Std B" pitchFamily="34" charset="-128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latin typeface="Adobe Gothic Std B" pitchFamily="34" charset="-128"/>
                <a:ea typeface="Adobe Gothic Std B" pitchFamily="34" charset="-128"/>
              </a:rPr>
              <a:t>pattern</a:t>
            </a:r>
            <a:endParaRPr kumimoji="0" lang="de-DE" sz="11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dobe Gothic Std B" pitchFamily="34" charset="-128"/>
              <a:ea typeface="Adobe Gothic Std B" pitchFamily="34" charset="-128"/>
              <a:sym typeface="Helvetica Light"/>
            </a:endParaRPr>
          </a:p>
        </p:txBody>
      </p:sp>
      <p:graphicFrame>
        <p:nvGraphicFramePr>
          <p:cNvPr id="44" name="Table 142"/>
          <p:cNvGraphicFramePr/>
          <p:nvPr>
            <p:extLst>
              <p:ext uri="{D42A27DB-BD31-4B8C-83A1-F6EECF244321}">
                <p14:modId xmlns:p14="http://schemas.microsoft.com/office/powerpoint/2010/main" val="1840264518"/>
              </p:ext>
            </p:extLst>
          </p:nvPr>
        </p:nvGraphicFramePr>
        <p:xfrm>
          <a:off x="5093820" y="2345808"/>
          <a:ext cx="1810672" cy="19304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226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3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63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6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63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63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 sz="600" dirty="0"/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 sz="600" dirty="0"/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 sz="600" dirty="0"/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 sz="600" dirty="0"/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 sz="600" dirty="0"/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 sz="600" dirty="0"/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 sz="600" dirty="0"/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 sz="600" dirty="0"/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5" name="Table 142"/>
          <p:cNvGraphicFramePr/>
          <p:nvPr>
            <p:extLst>
              <p:ext uri="{D42A27DB-BD31-4B8C-83A1-F6EECF244321}">
                <p14:modId xmlns:p14="http://schemas.microsoft.com/office/powerpoint/2010/main" val="890319805"/>
              </p:ext>
            </p:extLst>
          </p:nvPr>
        </p:nvGraphicFramePr>
        <p:xfrm>
          <a:off x="5093820" y="2041813"/>
          <a:ext cx="679002" cy="19304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226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 sz="600" dirty="0"/>
                    </a:p>
                  </a:txBody>
                  <a:tcPr marL="50800" marR="50800" marT="50800" marB="50800" anchor="ctr" horzOverflow="overflow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 sz="600" dirty="0"/>
                    </a:p>
                  </a:txBody>
                  <a:tcPr marL="50800" marR="50800" marT="50800" marB="50800" anchor="ctr" horzOverflow="overflow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 sz="600" dirty="0"/>
                    </a:p>
                  </a:txBody>
                  <a:tcPr marL="50800" marR="50800" marT="50800" marB="50800" anchor="ctr" horzOverflow="overflow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1" name="Gerade Verbindung 10"/>
          <p:cNvCxnSpPr/>
          <p:nvPr/>
        </p:nvCxnSpPr>
        <p:spPr>
          <a:xfrm flipH="1" flipV="1">
            <a:off x="5104292" y="1537757"/>
            <a:ext cx="3022291" cy="7064"/>
          </a:xfrm>
          <a:prstGeom prst="straightConnector1">
            <a:avLst/>
          </a:prstGeom>
          <a:noFill/>
          <a:ln w="12700" cap="flat">
            <a:solidFill>
              <a:schemeClr val="tx1">
                <a:lumMod val="50000"/>
                <a:lumOff val="50000"/>
              </a:schemeClr>
            </a:solidFill>
            <a:prstDash val="sys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2" name="Gerade Verbindung 10"/>
          <p:cNvCxnSpPr/>
          <p:nvPr/>
        </p:nvCxnSpPr>
        <p:spPr>
          <a:xfrm flipH="1">
            <a:off x="5392324" y="1712595"/>
            <a:ext cx="3645058" cy="0"/>
          </a:xfrm>
          <a:prstGeom prst="straightConnector1">
            <a:avLst/>
          </a:prstGeom>
          <a:noFill/>
          <a:ln w="12700" cap="flat">
            <a:solidFill>
              <a:schemeClr val="tx1">
                <a:lumMod val="50000"/>
                <a:lumOff val="50000"/>
              </a:schemeClr>
            </a:solidFill>
            <a:prstDash val="sys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3" name="Gerade Verbindung 10"/>
          <p:cNvCxnSpPr/>
          <p:nvPr/>
        </p:nvCxnSpPr>
        <p:spPr>
          <a:xfrm>
            <a:off x="5104292" y="1541289"/>
            <a:ext cx="0" cy="216166"/>
          </a:xfrm>
          <a:prstGeom prst="straightConnector1">
            <a:avLst/>
          </a:prstGeom>
          <a:noFill/>
          <a:ln w="12700" cap="flat">
            <a:solidFill>
              <a:schemeClr val="tx1">
                <a:lumMod val="50000"/>
                <a:lumOff val="50000"/>
              </a:schemeClr>
            </a:solidFill>
            <a:prstDash val="sys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4" name="Gerade Verbindung 10"/>
          <p:cNvCxnSpPr/>
          <p:nvPr/>
        </p:nvCxnSpPr>
        <p:spPr>
          <a:xfrm>
            <a:off x="5392324" y="1712595"/>
            <a:ext cx="0" cy="53747"/>
          </a:xfrm>
          <a:prstGeom prst="straightConnector1">
            <a:avLst/>
          </a:prstGeom>
          <a:noFill/>
          <a:ln w="12700" cap="flat">
            <a:solidFill>
              <a:schemeClr val="tx1">
                <a:lumMod val="50000"/>
                <a:lumOff val="50000"/>
              </a:schemeClr>
            </a:solidFill>
            <a:prstDash val="sys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" name="Gerade Verbindung mit Pfeil 50"/>
          <p:cNvCxnSpPr/>
          <p:nvPr/>
        </p:nvCxnSpPr>
        <p:spPr>
          <a:xfrm>
            <a:off x="5472832" y="1177717"/>
            <a:ext cx="855596" cy="0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54" name="Gruppieren 53"/>
          <p:cNvGrpSpPr/>
          <p:nvPr/>
        </p:nvGrpSpPr>
        <p:grpSpPr>
          <a:xfrm>
            <a:off x="7088616" y="6290790"/>
            <a:ext cx="3268912" cy="1438203"/>
            <a:chOff x="250770" y="3883969"/>
            <a:chExt cx="3268912" cy="1438203"/>
          </a:xfrm>
        </p:grpSpPr>
        <p:sp>
          <p:nvSpPr>
            <p:cNvPr id="73" name="Shape 34"/>
            <p:cNvSpPr/>
            <p:nvPr/>
          </p:nvSpPr>
          <p:spPr>
            <a:xfrm>
              <a:off x="250770" y="3883969"/>
              <a:ext cx="3268912" cy="1438203"/>
            </a:xfrm>
            <a:prstGeom prst="roundRect">
              <a:avLst>
                <a:gd name="adj" fmla="val 1194"/>
              </a:avLst>
            </a:prstGeom>
            <a:solidFill>
              <a:srgbClr val="A6AAA9">
                <a:alpha val="20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  <a:endParaRPr/>
            </a:p>
          </p:txBody>
        </p:sp>
        <p:sp>
          <p:nvSpPr>
            <p:cNvPr id="74" name="Shape 43"/>
            <p:cNvSpPr/>
            <p:nvPr/>
          </p:nvSpPr>
          <p:spPr>
            <a:xfrm>
              <a:off x="250770" y="3897029"/>
              <a:ext cx="3268912" cy="248841"/>
            </a:xfrm>
            <a:prstGeom prst="roundRect">
              <a:avLst>
                <a:gd name="adj" fmla="val 25876"/>
              </a:avLst>
            </a:prstGeom>
            <a:solidFill>
              <a:srgbClr val="A6AAA9"/>
            </a:solidFill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0" tIns="0" rIns="0" bIns="0"/>
            <a:lstStyle/>
            <a:p>
              <a:pPr lvl="1" indent="0">
                <a:defRPr sz="1800"/>
              </a:pPr>
              <a:r>
                <a:rPr lang="de-DE" sz="1400" dirty="0" err="1" smtClean="0">
                  <a:solidFill>
                    <a:srgbClr val="FFFFFF"/>
                  </a:solidFill>
                  <a:latin typeface="Adobe Gothic Std B" pitchFamily="34" charset="-128"/>
                  <a:ea typeface="Adobe Gothic Std B" pitchFamily="34" charset="-128"/>
                  <a:cs typeface="Source Sans Pro"/>
                  <a:sym typeface="Source Sans Pro"/>
                </a:rPr>
                <a:t>Anchors</a:t>
              </a:r>
              <a:endParaRPr sz="1400" dirty="0">
                <a:solidFill>
                  <a:srgbClr val="FFFFF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"/>
              </a:endParaRPr>
            </a:p>
          </p:txBody>
        </p:sp>
        <p:graphicFrame>
          <p:nvGraphicFramePr>
            <p:cNvPr id="75" name="Table 143"/>
            <p:cNvGraphicFramePr/>
            <p:nvPr>
              <p:extLst>
                <p:ext uri="{D42A27DB-BD31-4B8C-83A1-F6EECF244321}">
                  <p14:modId xmlns:p14="http://schemas.microsoft.com/office/powerpoint/2010/main" val="2977910236"/>
                </p:ext>
              </p:extLst>
            </p:nvPr>
          </p:nvGraphicFramePr>
          <p:xfrm>
            <a:off x="301965" y="4182234"/>
            <a:ext cx="3166521" cy="1062990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537703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2628818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^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Start of the string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$</a:t>
                        </a: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End of the string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\\b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Empty string at either edge of a word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\\B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NOT</a:t>
                        </a:r>
                        <a:r>
                          <a:rPr lang="de-DE" sz="1100" b="0" i="0" u="none" strike="noStrike" baseline="0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de-DE" sz="1100" b="0" i="0" u="none" strike="noStrike" baseline="0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the</a:t>
                        </a:r>
                        <a:r>
                          <a:rPr lang="de-DE" sz="1100" b="0" i="0" u="none" strike="noStrike" baseline="0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de-DE" sz="1100" b="0" i="0" u="none" strike="noStrike" baseline="0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edge</a:t>
                        </a:r>
                        <a:r>
                          <a:rPr lang="de-DE" sz="1100" b="0" i="0" u="none" strike="noStrike" baseline="0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de-DE" sz="1100" b="0" i="0" u="none" strike="noStrike" baseline="0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of</a:t>
                        </a:r>
                        <a:r>
                          <a:rPr lang="de-DE" sz="1100" b="0" i="0" u="none" strike="noStrike" baseline="0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a </a:t>
                        </a:r>
                        <a:r>
                          <a:rPr lang="de-DE" sz="1100" b="0" i="0" u="none" strike="noStrike" baseline="0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word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\\&lt;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Beginning of a word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\\&gt;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End of a word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</a:tbl>
            </a:graphicData>
          </a:graphic>
        </p:graphicFrame>
      </p:grpSp>
      <p:grpSp>
        <p:nvGrpSpPr>
          <p:cNvPr id="6" name="Gruppieren 5"/>
          <p:cNvGrpSpPr/>
          <p:nvPr/>
        </p:nvGrpSpPr>
        <p:grpSpPr>
          <a:xfrm>
            <a:off x="232450" y="2157140"/>
            <a:ext cx="3300283" cy="3823388"/>
            <a:chOff x="260259" y="2258342"/>
            <a:chExt cx="3268912" cy="3823388"/>
          </a:xfrm>
        </p:grpSpPr>
        <p:sp>
          <p:nvSpPr>
            <p:cNvPr id="78" name="Shape 34"/>
            <p:cNvSpPr/>
            <p:nvPr/>
          </p:nvSpPr>
          <p:spPr>
            <a:xfrm>
              <a:off x="260259" y="2258342"/>
              <a:ext cx="3268912" cy="3823388"/>
            </a:xfrm>
            <a:prstGeom prst="roundRect">
              <a:avLst>
                <a:gd name="adj" fmla="val 1194"/>
              </a:avLst>
            </a:prstGeom>
            <a:solidFill>
              <a:srgbClr val="A6AAA9">
                <a:alpha val="20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  <a:endParaRPr/>
            </a:p>
          </p:txBody>
        </p:sp>
        <p:sp>
          <p:nvSpPr>
            <p:cNvPr id="79" name="Shape 43"/>
            <p:cNvSpPr/>
            <p:nvPr/>
          </p:nvSpPr>
          <p:spPr>
            <a:xfrm>
              <a:off x="260259" y="2271402"/>
              <a:ext cx="3268912" cy="248841"/>
            </a:xfrm>
            <a:prstGeom prst="roundRect">
              <a:avLst>
                <a:gd name="adj" fmla="val 25876"/>
              </a:avLst>
            </a:prstGeom>
            <a:solidFill>
              <a:srgbClr val="A6AAA9"/>
            </a:solidFill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0" tIns="0" rIns="0" bIns="0"/>
            <a:lstStyle/>
            <a:p>
              <a:pPr lvl="1" indent="0">
                <a:defRPr sz="1800"/>
              </a:pPr>
              <a:r>
                <a:rPr lang="de-DE" sz="1400" dirty="0" err="1" smtClean="0">
                  <a:solidFill>
                    <a:srgbClr val="FFFFFF"/>
                  </a:solidFill>
                  <a:latin typeface="Adobe Gothic Std B" pitchFamily="34" charset="-128"/>
                  <a:ea typeface="Adobe Gothic Std B" pitchFamily="34" charset="-128"/>
                  <a:cs typeface="Source Sans Pro"/>
                  <a:sym typeface="Source Sans Pro"/>
                </a:rPr>
                <a:t>Character</a:t>
              </a:r>
              <a:r>
                <a:rPr lang="de-DE" sz="1400" dirty="0" smtClean="0">
                  <a:solidFill>
                    <a:srgbClr val="FFFFFF"/>
                  </a:solidFill>
                  <a:latin typeface="Adobe Gothic Std B" pitchFamily="34" charset="-128"/>
                  <a:ea typeface="Adobe Gothic Std B" pitchFamily="34" charset="-128"/>
                  <a:cs typeface="Source Sans Pro"/>
                  <a:sym typeface="Source Sans Pro"/>
                </a:rPr>
                <a:t> </a:t>
              </a:r>
              <a:r>
                <a:rPr lang="de-DE" sz="1400" dirty="0" err="1" smtClean="0">
                  <a:solidFill>
                    <a:srgbClr val="FFFFFF"/>
                  </a:solidFill>
                  <a:latin typeface="Adobe Gothic Std B" pitchFamily="34" charset="-128"/>
                  <a:ea typeface="Adobe Gothic Std B" pitchFamily="34" charset="-128"/>
                  <a:cs typeface="Source Sans Pro"/>
                  <a:sym typeface="Source Sans Pro"/>
                </a:rPr>
                <a:t>Classes</a:t>
              </a:r>
              <a:endParaRPr sz="1400" dirty="0">
                <a:solidFill>
                  <a:srgbClr val="FFFFF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"/>
              </a:endParaRPr>
            </a:p>
          </p:txBody>
        </p:sp>
        <p:graphicFrame>
          <p:nvGraphicFramePr>
            <p:cNvPr id="80" name="Table 143"/>
            <p:cNvGraphicFramePr/>
            <p:nvPr>
              <p:extLst>
                <p:ext uri="{D42A27DB-BD31-4B8C-83A1-F6EECF244321}">
                  <p14:modId xmlns:p14="http://schemas.microsoft.com/office/powerpoint/2010/main" val="4232428571"/>
                </p:ext>
              </p:extLst>
            </p:nvPr>
          </p:nvGraphicFramePr>
          <p:xfrm>
            <a:off x="311454" y="2556607"/>
            <a:ext cx="3136421" cy="3413760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976751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218977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[[:</a:t>
                        </a:r>
                        <a:r>
                          <a:rPr lang="de-DE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digit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:]]</a:t>
                        </a:r>
                        <a:r>
                          <a:rPr lang="de-DE" sz="900" b="0" i="0" u="none" strike="noStrike" dirty="0" smtClean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de-DE" sz="900" b="0" i="0" u="none" strike="noStrike" dirty="0" err="1" smtClean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or</a:t>
                        </a:r>
                        <a:r>
                          <a:rPr lang="de-DE" sz="900" b="0" i="0" u="none" strike="noStrike" dirty="0" smtClean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\\d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Digits; </a:t>
                        </a:r>
                        <a:r>
                          <a:rPr lang="en-US" sz="9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[0-9]</a:t>
                        </a:r>
                        <a:endPara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\\D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584200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Non-digits; </a:t>
                        </a:r>
                        <a:r>
                          <a:rPr lang="en-US" sz="9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[^0-9]</a:t>
                        </a:r>
                        <a:endPara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  <a:sym typeface="Helvetica Light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[[:</a:t>
                        </a:r>
                        <a:r>
                          <a:rPr lang="de-DE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lower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:]]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584200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Lower-case letters; </a:t>
                        </a:r>
                        <a:r>
                          <a:rPr lang="en-US" sz="9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[a-z]</a:t>
                        </a:r>
                        <a:endPara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  <a:sym typeface="Helvetica Light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[[:</a:t>
                        </a:r>
                        <a:r>
                          <a:rPr lang="de-DE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upper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:]]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584200" fontAlgn="b"/>
                        <a:r>
                          <a:rPr lang="de-DE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Upper-case</a:t>
                        </a:r>
                        <a:r>
                          <a:rPr lang="de-DE" sz="1100" b="0" i="0" u="none" strike="noStrike" baseline="0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de-DE" sz="1100" b="0" i="0" u="none" strike="noStrike" baseline="0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letters</a:t>
                        </a:r>
                        <a:r>
                          <a:rPr lang="de-DE" sz="1100" b="0" i="0" u="none" strike="noStrike" baseline="0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; </a:t>
                        </a:r>
                        <a:r>
                          <a:rPr lang="de-DE" sz="9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[A-Z]</a:t>
                        </a:r>
                        <a:endPara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  <a:sym typeface="Helvetica Light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[[:</a:t>
                        </a:r>
                        <a:r>
                          <a:rPr lang="de-DE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alpha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:]]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584200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Alphabetic characters; </a:t>
                        </a:r>
                        <a:r>
                          <a:rPr lang="en-US" sz="9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[A-z]</a:t>
                        </a:r>
                        <a:endPara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  <a:sym typeface="Helvetica Light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[[:</a:t>
                        </a:r>
                        <a:r>
                          <a:rPr lang="de-DE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alnum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:]]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584200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Alphanumeric characters </a:t>
                        </a:r>
                        <a:r>
                          <a:rPr lang="en-US" sz="9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[A-z0-9]</a:t>
                        </a:r>
                        <a:endPara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  <a:sym typeface="Helvetica Light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\\w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584200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Word characters; </a:t>
                        </a:r>
                        <a:r>
                          <a:rPr lang="en-US" sz="9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[A-z0-9_]</a:t>
                        </a:r>
                        <a:endPara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  <a:sym typeface="Helvetica Light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6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\\W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Non-word characters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7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[[:</a:t>
                        </a:r>
                        <a:r>
                          <a:rPr lang="de-DE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xdigit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:]]</a:t>
                        </a:r>
                        <a:r>
                          <a:rPr lang="de-DE" sz="900" b="0" i="0" u="none" strike="noStrike" dirty="0" smtClean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de-DE" sz="900" b="0" i="0" u="none" strike="noStrike" dirty="0" err="1" smtClean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or</a:t>
                        </a:r>
                        <a:r>
                          <a:rPr lang="de-DE" sz="900" b="0" i="0" u="none" strike="noStrike" dirty="0" smtClean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\\x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584200" fontAlgn="b"/>
                        <a:r>
                          <a:rPr lang="en-US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Hexadec</a:t>
                        </a:r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. digits; </a:t>
                        </a:r>
                        <a:r>
                          <a:rPr lang="en-US" sz="9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[0-9A-Fa-f]</a:t>
                        </a:r>
                        <a:endPara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  <a:sym typeface="Helvetica Light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8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[[:blank:]]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Space and tab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9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marL="0" marR="0" indent="0" algn="ctr" defTabSz="584200" eaLnBrk="1" fontAlgn="b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[[:</a:t>
                        </a:r>
                        <a:r>
                          <a:rPr lang="de-DE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space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:]]</a:t>
                        </a:r>
                        <a:r>
                          <a:rPr lang="de-DE" sz="900" b="0" i="0" u="none" strike="noStrike" dirty="0" smtClean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de-DE" sz="900" b="0" i="0" u="none" strike="noStrike" dirty="0" err="1" smtClean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or</a:t>
                        </a:r>
                        <a:r>
                          <a:rPr lang="de-DE" sz="900" b="0" i="0" u="none" strike="noStrike" dirty="0" smtClean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\\s</a:t>
                        </a:r>
                      </a:p>
                      <a:p>
                        <a:pPr marL="0" marR="0" indent="0" algn="ctr" defTabSz="584200" eaLnBrk="1" fontAlgn="b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Space, tab, vertical tab, newline, form feed, carriage</a:t>
                        </a:r>
                        <a:r>
                          <a:rPr lang="en-US" sz="1100" b="0" i="0" u="none" strike="noStrike" baseline="0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return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1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\\S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584200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Not space;</a:t>
                        </a:r>
                        <a:r>
                          <a:rPr lang="en-US" sz="9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 [^[:space:]]</a:t>
                        </a:r>
                        <a:endPara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  <a:sym typeface="Helvetica Light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1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[[:</a:t>
                        </a:r>
                        <a:r>
                          <a:rPr lang="de-DE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punct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:]]</a:t>
                        </a:r>
                      </a:p>
                      <a:p>
                        <a:pPr algn="ctr" fontAlgn="b"/>
                        <a:endPara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  <a:sym typeface="Helvetica Light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584200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Punctuation characters;</a:t>
                        </a:r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 </a:t>
                        </a:r>
                        <a:r>
                          <a:rPr lang="en-US" sz="9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!"#$%&amp;’()*+,-./:;&lt;=&gt;?@[]^_`{|}~</a:t>
                        </a:r>
                        <a:endPara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  <a:sym typeface="Helvetica Light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1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[[:</a:t>
                        </a:r>
                        <a:r>
                          <a:rPr lang="de-DE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graph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:]]</a:t>
                        </a:r>
                      </a:p>
                      <a:p>
                        <a:pPr algn="ctr" fontAlgn="b"/>
                        <a:endPara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  <a:sym typeface="Helvetica Light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584200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Graphical characters; </a:t>
                        </a:r>
                        <a:r>
                          <a:rPr lang="en-US" sz="9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[[:</a:t>
                        </a:r>
                        <a:r>
                          <a:rPr lang="en-US" sz="9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alnum</a:t>
                        </a:r>
                        <a:r>
                          <a:rPr lang="en-US" sz="9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:][:</a:t>
                        </a:r>
                        <a:r>
                          <a:rPr lang="en-US" sz="9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punct</a:t>
                        </a:r>
                        <a:r>
                          <a:rPr lang="en-US" sz="9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:]]</a:t>
                        </a:r>
                        <a:endPara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  <a:sym typeface="Helvetica Light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13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[[:</a:t>
                        </a:r>
                        <a:r>
                          <a:rPr lang="de-DE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print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:]]</a:t>
                        </a:r>
                      </a:p>
                      <a:p>
                        <a:pPr algn="ctr" fontAlgn="b"/>
                        <a:endPara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  <a:sym typeface="Helvetica Light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Printab</a:t>
                        </a:r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le characters</a:t>
                        </a:r>
                        <a:r>
                          <a:rPr lang="en-US" sz="9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; [[:</a:t>
                        </a:r>
                        <a:r>
                          <a:rPr lang="en-US" sz="9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alnum</a:t>
                        </a:r>
                        <a:r>
                          <a:rPr lang="en-US" sz="9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:][:</a:t>
                        </a:r>
                        <a:r>
                          <a:rPr lang="en-US" sz="9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punct</a:t>
                        </a:r>
                        <a:r>
                          <a:rPr lang="en-US" sz="9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:]\\s]</a:t>
                        </a:r>
                        <a:endPara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  <a:sym typeface="Helvetica Light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14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[[:</a:t>
                        </a:r>
                        <a:r>
                          <a:rPr lang="de-DE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cntrl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:]]</a:t>
                        </a:r>
                        <a:r>
                          <a:rPr lang="de-DE" sz="900" b="0" i="0" u="none" strike="noStrike" dirty="0" smtClean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de-DE" sz="900" b="0" i="0" u="none" strike="noStrike" dirty="0" err="1" smtClean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or</a:t>
                        </a:r>
                        <a:r>
                          <a:rPr lang="de-DE" sz="900" b="0" i="0" u="none" strike="noStrike" dirty="0" smtClean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\\c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Control characters;</a:t>
                        </a:r>
                        <a:r>
                          <a:rPr lang="en-US" sz="9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en-US" sz="9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\n, \r</a:t>
                        </a:r>
                        <a:r>
                          <a:rPr lang="en-US" sz="9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etc.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15"/>
                    </a:ext>
                  </a:extLst>
                </a:tr>
              </a:tbl>
            </a:graphicData>
          </a:graphic>
        </p:graphicFrame>
      </p:grpSp>
      <p:grpSp>
        <p:nvGrpSpPr>
          <p:cNvPr id="289" name="Gruppieren 288"/>
          <p:cNvGrpSpPr/>
          <p:nvPr/>
        </p:nvGrpSpPr>
        <p:grpSpPr>
          <a:xfrm>
            <a:off x="3677886" y="6218096"/>
            <a:ext cx="3268912" cy="1581959"/>
            <a:chOff x="250770" y="5615741"/>
            <a:chExt cx="3268912" cy="1581959"/>
          </a:xfrm>
        </p:grpSpPr>
        <p:sp>
          <p:nvSpPr>
            <p:cNvPr id="83" name="Shape 34"/>
            <p:cNvSpPr/>
            <p:nvPr/>
          </p:nvSpPr>
          <p:spPr>
            <a:xfrm>
              <a:off x="250770" y="5615741"/>
              <a:ext cx="3268912" cy="1581959"/>
            </a:xfrm>
            <a:prstGeom prst="roundRect">
              <a:avLst>
                <a:gd name="adj" fmla="val 1194"/>
              </a:avLst>
            </a:prstGeom>
            <a:solidFill>
              <a:srgbClr val="A6AAA9">
                <a:alpha val="20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  <a:endParaRPr/>
            </a:p>
          </p:txBody>
        </p:sp>
        <p:sp>
          <p:nvSpPr>
            <p:cNvPr id="84" name="Shape 43"/>
            <p:cNvSpPr/>
            <p:nvPr/>
          </p:nvSpPr>
          <p:spPr>
            <a:xfrm>
              <a:off x="250770" y="5628801"/>
              <a:ext cx="3268912" cy="248841"/>
            </a:xfrm>
            <a:prstGeom prst="roundRect">
              <a:avLst>
                <a:gd name="adj" fmla="val 25876"/>
              </a:avLst>
            </a:prstGeom>
            <a:solidFill>
              <a:srgbClr val="A6AAA9"/>
            </a:solidFill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0" tIns="0" rIns="0" bIns="0"/>
            <a:lstStyle/>
            <a:p>
              <a:pPr lvl="1" indent="0">
                <a:defRPr sz="1800"/>
              </a:pPr>
              <a:r>
                <a:rPr lang="de-DE" sz="1400" dirty="0" err="1" smtClean="0">
                  <a:solidFill>
                    <a:srgbClr val="FFFFFF"/>
                  </a:solidFill>
                  <a:latin typeface="Adobe Gothic Std B" pitchFamily="34" charset="-128"/>
                  <a:ea typeface="Adobe Gothic Std B" pitchFamily="34" charset="-128"/>
                  <a:cs typeface="Source Sans Pro"/>
                  <a:sym typeface="Source Sans Pro"/>
                </a:rPr>
                <a:t>Character</a:t>
              </a:r>
              <a:r>
                <a:rPr lang="de-DE" sz="1400" dirty="0" smtClean="0">
                  <a:solidFill>
                    <a:srgbClr val="FFFFFF"/>
                  </a:solidFill>
                  <a:latin typeface="Adobe Gothic Std B" pitchFamily="34" charset="-128"/>
                  <a:ea typeface="Adobe Gothic Std B" pitchFamily="34" charset="-128"/>
                  <a:cs typeface="Source Sans Pro"/>
                  <a:sym typeface="Source Sans Pro"/>
                </a:rPr>
                <a:t> </a:t>
              </a:r>
              <a:r>
                <a:rPr lang="de-DE" sz="1400" dirty="0" err="1" smtClean="0">
                  <a:solidFill>
                    <a:srgbClr val="FFFFFF"/>
                  </a:solidFill>
                  <a:latin typeface="Adobe Gothic Std B" pitchFamily="34" charset="-128"/>
                  <a:ea typeface="Adobe Gothic Std B" pitchFamily="34" charset="-128"/>
                  <a:cs typeface="Source Sans Pro"/>
                  <a:sym typeface="Source Sans Pro"/>
                </a:rPr>
                <a:t>Classes</a:t>
              </a:r>
              <a:r>
                <a:rPr lang="de-DE" sz="1400" dirty="0" smtClean="0">
                  <a:solidFill>
                    <a:srgbClr val="FFFFFF"/>
                  </a:solidFill>
                  <a:latin typeface="Adobe Gothic Std B" pitchFamily="34" charset="-128"/>
                  <a:ea typeface="Adobe Gothic Std B" pitchFamily="34" charset="-128"/>
                  <a:cs typeface="Source Sans Pro"/>
                  <a:sym typeface="Source Sans Pro"/>
                </a:rPr>
                <a:t> </a:t>
              </a:r>
              <a:r>
                <a:rPr lang="de-DE" sz="1400" dirty="0" err="1" smtClean="0">
                  <a:solidFill>
                    <a:srgbClr val="FFFFFF"/>
                  </a:solidFill>
                  <a:latin typeface="Adobe Gothic Std B" pitchFamily="34" charset="-128"/>
                  <a:ea typeface="Adobe Gothic Std B" pitchFamily="34" charset="-128"/>
                  <a:cs typeface="Source Sans Pro"/>
                  <a:sym typeface="Source Sans Pro"/>
                </a:rPr>
                <a:t>and</a:t>
              </a:r>
              <a:r>
                <a:rPr lang="de-DE" sz="1400" dirty="0" smtClean="0">
                  <a:solidFill>
                    <a:srgbClr val="FFFFFF"/>
                  </a:solidFill>
                  <a:latin typeface="Adobe Gothic Std B" pitchFamily="34" charset="-128"/>
                  <a:ea typeface="Adobe Gothic Std B" pitchFamily="34" charset="-128"/>
                  <a:cs typeface="Source Sans Pro"/>
                  <a:sym typeface="Source Sans Pro"/>
                </a:rPr>
                <a:t> Groups</a:t>
              </a:r>
              <a:endParaRPr sz="1400" dirty="0">
                <a:solidFill>
                  <a:srgbClr val="FFFFF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"/>
              </a:endParaRPr>
            </a:p>
          </p:txBody>
        </p:sp>
        <p:graphicFrame>
          <p:nvGraphicFramePr>
            <p:cNvPr id="85" name="Table 143"/>
            <p:cNvGraphicFramePr/>
            <p:nvPr>
              <p:extLst>
                <p:ext uri="{D42A27DB-BD31-4B8C-83A1-F6EECF244321}">
                  <p14:modId xmlns:p14="http://schemas.microsoft.com/office/powerpoint/2010/main" val="3802325003"/>
                </p:ext>
              </p:extLst>
            </p:nvPr>
          </p:nvGraphicFramePr>
          <p:xfrm>
            <a:off x="301965" y="5914006"/>
            <a:ext cx="3166521" cy="1230630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537703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2628818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.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Any character except </a:t>
                        </a:r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\n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|</a:t>
                        </a: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Or, e.g. </a:t>
                        </a:r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(</a:t>
                        </a:r>
                        <a:r>
                          <a:rPr lang="en-US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a|b</a:t>
                        </a:r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)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</a:t>
                        </a:r>
                        <a:r>
                          <a:rPr lang="de-DE" sz="1100" b="0" i="0" u="none" strike="noStrike" dirty="0" smtClean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…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]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List permitted characters, e.g. </a:t>
                        </a:r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[</a:t>
                        </a:r>
                        <a:r>
                          <a:rPr lang="en-US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abc</a:t>
                        </a:r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]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</a:t>
                        </a:r>
                        <a:r>
                          <a:rPr lang="de-DE" sz="1100" b="0" i="0" u="none" strike="noStrike" dirty="0" smtClean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-</a:t>
                        </a:r>
                        <a:r>
                          <a:rPr lang="de-DE" sz="1100" b="0" i="0" u="none" strike="noStrike" dirty="0" smtClean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z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]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de-DE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Specify</a:t>
                        </a:r>
                        <a:r>
                          <a:rPr lang="de-DE" sz="1100" b="0" i="0" u="none" strike="noStrike" baseline="0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de-DE" sz="1100" b="0" i="0" u="none" strike="noStrike" baseline="0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character</a:t>
                        </a:r>
                        <a:r>
                          <a:rPr lang="de-DE" sz="1100" b="0" i="0" u="none" strike="noStrike" baseline="0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de-DE" sz="1100" b="0" i="0" u="none" strike="noStrike" baseline="0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ranges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[^</a:t>
                        </a:r>
                        <a:r>
                          <a:rPr lang="de-DE" sz="1100" b="0" i="0" u="none" strike="noStrike" dirty="0" smtClean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…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]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List excluded characters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(</a:t>
                        </a:r>
                        <a:r>
                          <a:rPr lang="de-DE" sz="1100" b="0" i="0" u="none" strike="noStrike" dirty="0" smtClean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…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)</a:t>
                        </a:r>
                      </a:p>
                      <a:p>
                        <a:pPr algn="ctr" fontAlgn="b"/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Grouping, enables back referencing</a:t>
                        </a:r>
                        <a:r>
                          <a:rPr lang="en-US" sz="1100" b="0" i="0" u="none" strike="noStrike" baseline="0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using </a:t>
                        </a:r>
                        <a:r>
                          <a:rPr lang="en-US" sz="1100" b="0" i="0" u="none" strike="noStrike" baseline="0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\\N</a:t>
                        </a:r>
                        <a:r>
                          <a:rPr lang="en-US" sz="1100" b="0" i="0" u="none" strike="noStrike" baseline="0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where </a:t>
                        </a:r>
                        <a:r>
                          <a:rPr lang="en-US" sz="1100" b="0" i="0" u="none" strike="noStrike" baseline="0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N</a:t>
                        </a:r>
                        <a:r>
                          <a:rPr lang="en-US" sz="1100" b="0" i="0" u="none" strike="noStrike" baseline="0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is an integer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</a:tbl>
            </a:graphicData>
          </a:graphic>
        </p:graphicFrame>
      </p:grpSp>
      <p:grpSp>
        <p:nvGrpSpPr>
          <p:cNvPr id="87" name="Gruppieren 86"/>
          <p:cNvGrpSpPr/>
          <p:nvPr/>
        </p:nvGrpSpPr>
        <p:grpSpPr>
          <a:xfrm>
            <a:off x="232450" y="6189588"/>
            <a:ext cx="3300283" cy="1224687"/>
            <a:chOff x="250770" y="3883969"/>
            <a:chExt cx="3268912" cy="1224687"/>
          </a:xfrm>
        </p:grpSpPr>
        <p:sp>
          <p:nvSpPr>
            <p:cNvPr id="88" name="Shape 34"/>
            <p:cNvSpPr/>
            <p:nvPr/>
          </p:nvSpPr>
          <p:spPr>
            <a:xfrm>
              <a:off x="250770" y="3883969"/>
              <a:ext cx="3268912" cy="1224687"/>
            </a:xfrm>
            <a:prstGeom prst="roundRect">
              <a:avLst>
                <a:gd name="adj" fmla="val 1194"/>
              </a:avLst>
            </a:prstGeom>
            <a:solidFill>
              <a:srgbClr val="A6AAA9">
                <a:alpha val="20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  <a:endParaRPr/>
            </a:p>
          </p:txBody>
        </p:sp>
        <p:sp>
          <p:nvSpPr>
            <p:cNvPr id="89" name="Shape 43"/>
            <p:cNvSpPr/>
            <p:nvPr/>
          </p:nvSpPr>
          <p:spPr>
            <a:xfrm>
              <a:off x="250770" y="3897029"/>
              <a:ext cx="3268912" cy="248841"/>
            </a:xfrm>
            <a:prstGeom prst="roundRect">
              <a:avLst>
                <a:gd name="adj" fmla="val 25876"/>
              </a:avLst>
            </a:prstGeom>
            <a:solidFill>
              <a:srgbClr val="A6AAA9"/>
            </a:solidFill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0" tIns="0" rIns="0" bIns="0"/>
            <a:lstStyle/>
            <a:p>
              <a:pPr lvl="1" indent="0">
                <a:defRPr sz="1800"/>
              </a:pPr>
              <a:r>
                <a:rPr lang="de-DE" sz="1400" dirty="0" smtClean="0">
                  <a:solidFill>
                    <a:srgbClr val="FFFFFF"/>
                  </a:solidFill>
                  <a:latin typeface="Adobe Gothic Std B" pitchFamily="34" charset="-128"/>
                  <a:ea typeface="Adobe Gothic Std B" pitchFamily="34" charset="-128"/>
                  <a:cs typeface="Source Sans Pro"/>
                  <a:sym typeface="Source Sans Pro"/>
                </a:rPr>
                <a:t>Special </a:t>
              </a:r>
              <a:r>
                <a:rPr lang="de-DE" sz="1400" dirty="0" err="1" smtClean="0">
                  <a:solidFill>
                    <a:srgbClr val="FFFFFF"/>
                  </a:solidFill>
                  <a:latin typeface="Adobe Gothic Std B" pitchFamily="34" charset="-128"/>
                  <a:ea typeface="Adobe Gothic Std B" pitchFamily="34" charset="-128"/>
                  <a:cs typeface="Source Sans Pro"/>
                  <a:sym typeface="Source Sans Pro"/>
                </a:rPr>
                <a:t>Metacharacters</a:t>
              </a:r>
              <a:endParaRPr sz="1400" dirty="0">
                <a:solidFill>
                  <a:srgbClr val="FFFFF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"/>
              </a:endParaRPr>
            </a:p>
          </p:txBody>
        </p:sp>
        <p:graphicFrame>
          <p:nvGraphicFramePr>
            <p:cNvPr id="90" name="Table 143"/>
            <p:cNvGraphicFramePr/>
            <p:nvPr>
              <p:extLst>
                <p:ext uri="{D42A27DB-BD31-4B8C-83A1-F6EECF244321}">
                  <p14:modId xmlns:p14="http://schemas.microsoft.com/office/powerpoint/2010/main" val="1662375077"/>
                </p:ext>
              </p:extLst>
            </p:nvPr>
          </p:nvGraphicFramePr>
          <p:xfrm>
            <a:off x="301965" y="4182234"/>
            <a:ext cx="3136421" cy="885825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537703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2628818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\n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New line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\r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Carriage return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\t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Tab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\v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de-DE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Vertical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de-DE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tab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\f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Form feed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</a:tbl>
            </a:graphicData>
          </a:graphic>
        </p:graphicFrame>
      </p:grpSp>
      <p:grpSp>
        <p:nvGrpSpPr>
          <p:cNvPr id="291" name="Gruppieren 290"/>
          <p:cNvGrpSpPr/>
          <p:nvPr/>
        </p:nvGrpSpPr>
        <p:grpSpPr>
          <a:xfrm>
            <a:off x="232450" y="7672894"/>
            <a:ext cx="3300283" cy="2549142"/>
            <a:chOff x="3660098" y="6235882"/>
            <a:chExt cx="3268912" cy="2549142"/>
          </a:xfrm>
        </p:grpSpPr>
        <p:sp>
          <p:nvSpPr>
            <p:cNvPr id="92" name="Shape 34"/>
            <p:cNvSpPr/>
            <p:nvPr/>
          </p:nvSpPr>
          <p:spPr>
            <a:xfrm>
              <a:off x="3660098" y="6235882"/>
              <a:ext cx="3268912" cy="2549142"/>
            </a:xfrm>
            <a:prstGeom prst="roundRect">
              <a:avLst>
                <a:gd name="adj" fmla="val 1194"/>
              </a:avLst>
            </a:prstGeom>
            <a:solidFill>
              <a:srgbClr val="A6AAA9">
                <a:alpha val="20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  <a:endParaRPr/>
            </a:p>
          </p:txBody>
        </p:sp>
        <p:sp>
          <p:nvSpPr>
            <p:cNvPr id="93" name="Shape 43"/>
            <p:cNvSpPr/>
            <p:nvPr/>
          </p:nvSpPr>
          <p:spPr>
            <a:xfrm>
              <a:off x="3660098" y="6248941"/>
              <a:ext cx="3268912" cy="248841"/>
            </a:xfrm>
            <a:prstGeom prst="roundRect">
              <a:avLst>
                <a:gd name="adj" fmla="val 25876"/>
              </a:avLst>
            </a:prstGeom>
            <a:solidFill>
              <a:srgbClr val="A6AAA9"/>
            </a:solidFill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0" tIns="0" rIns="0" bIns="0"/>
            <a:lstStyle/>
            <a:p>
              <a:pPr lvl="1" indent="0">
                <a:defRPr sz="1800"/>
              </a:pPr>
              <a:r>
                <a:rPr lang="de-DE" sz="1400" dirty="0" err="1" smtClean="0">
                  <a:solidFill>
                    <a:srgbClr val="FFFFFF"/>
                  </a:solidFill>
                  <a:latin typeface="Adobe Gothic Std B" pitchFamily="34" charset="-128"/>
                  <a:ea typeface="Adobe Gothic Std B" pitchFamily="34" charset="-128"/>
                  <a:cs typeface="Source Sans Pro"/>
                  <a:sym typeface="Source Sans Pro"/>
                </a:rPr>
                <a:t>Lookaraounds</a:t>
              </a:r>
              <a:r>
                <a:rPr lang="de-DE" sz="1400" dirty="0" smtClean="0">
                  <a:solidFill>
                    <a:srgbClr val="FFFFFF"/>
                  </a:solidFill>
                  <a:latin typeface="Adobe Gothic Std B" pitchFamily="34" charset="-128"/>
                  <a:ea typeface="Adobe Gothic Std B" pitchFamily="34" charset="-128"/>
                  <a:cs typeface="Source Sans Pro"/>
                  <a:sym typeface="Source Sans Pro"/>
                </a:rPr>
                <a:t> </a:t>
              </a:r>
              <a:r>
                <a:rPr lang="de-DE" sz="1400" dirty="0" err="1" smtClean="0">
                  <a:solidFill>
                    <a:srgbClr val="FFFFFF"/>
                  </a:solidFill>
                  <a:latin typeface="Adobe Gothic Std B" pitchFamily="34" charset="-128"/>
                  <a:ea typeface="Adobe Gothic Std B" pitchFamily="34" charset="-128"/>
                  <a:cs typeface="Source Sans Pro"/>
                  <a:sym typeface="Source Sans Pro"/>
                </a:rPr>
                <a:t>and</a:t>
              </a:r>
              <a:r>
                <a:rPr lang="de-DE" sz="1400" dirty="0" smtClean="0">
                  <a:solidFill>
                    <a:srgbClr val="FFFFFF"/>
                  </a:solidFill>
                  <a:latin typeface="Adobe Gothic Std B" pitchFamily="34" charset="-128"/>
                  <a:ea typeface="Adobe Gothic Std B" pitchFamily="34" charset="-128"/>
                  <a:cs typeface="Source Sans Pro"/>
                  <a:sym typeface="Source Sans Pro"/>
                </a:rPr>
                <a:t> </a:t>
              </a:r>
              <a:r>
                <a:rPr lang="de-DE" sz="1400" dirty="0" err="1" smtClean="0">
                  <a:solidFill>
                    <a:srgbClr val="FFFFFF"/>
                  </a:solidFill>
                  <a:latin typeface="Adobe Gothic Std B" pitchFamily="34" charset="-128"/>
                  <a:ea typeface="Adobe Gothic Std B" pitchFamily="34" charset="-128"/>
                  <a:cs typeface="Source Sans Pro"/>
                  <a:sym typeface="Source Sans Pro"/>
                </a:rPr>
                <a:t>Conditionals</a:t>
              </a:r>
              <a:r>
                <a:rPr lang="de-DE" sz="1400" dirty="0" smtClean="0">
                  <a:solidFill>
                    <a:srgbClr val="FFFFFF"/>
                  </a:solidFill>
                  <a:latin typeface="Adobe Gothic Std B" pitchFamily="34" charset="-128"/>
                  <a:ea typeface="Adobe Gothic Std B" pitchFamily="34" charset="-128"/>
                  <a:cs typeface="Source Sans Pro"/>
                  <a:sym typeface="Source Sans Pro"/>
                </a:rPr>
                <a:t>*</a:t>
              </a:r>
              <a:endParaRPr sz="1400" dirty="0">
                <a:solidFill>
                  <a:srgbClr val="FFFFF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"/>
              </a:endParaRPr>
            </a:p>
          </p:txBody>
        </p:sp>
        <p:graphicFrame>
          <p:nvGraphicFramePr>
            <p:cNvPr id="94" name="Table 143"/>
            <p:cNvGraphicFramePr/>
            <p:nvPr>
              <p:extLst>
                <p:ext uri="{D42A27DB-BD31-4B8C-83A1-F6EECF244321}">
                  <p14:modId xmlns:p14="http://schemas.microsoft.com/office/powerpoint/2010/main" val="3699522096"/>
                </p:ext>
              </p:extLst>
            </p:nvPr>
          </p:nvGraphicFramePr>
          <p:xfrm>
            <a:off x="3711293" y="6534146"/>
            <a:ext cx="3136421" cy="1893570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825435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2341086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(?=)</a:t>
                        </a:r>
                      </a:p>
                      <a:p>
                        <a:pPr algn="ctr" fontAlgn="b"/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indent="0" algn="l" defTabSz="584200" eaLnBrk="1" fontAlgn="b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Lookahead</a:t>
                        </a:r>
                        <a:r>
                          <a:rPr lang="en-US" sz="10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(requires PERL = TRUE), e.g. </a:t>
                        </a:r>
                        <a:r>
                          <a:rPr lang="en-US" sz="10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(?=</a:t>
                        </a:r>
                        <a:r>
                          <a:rPr lang="en-US" sz="10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yx</a:t>
                        </a:r>
                        <a:r>
                          <a:rPr lang="en-US" sz="10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)</a:t>
                        </a:r>
                        <a:r>
                          <a:rPr lang="en-US" sz="10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: position followed by </a:t>
                        </a:r>
                        <a:r>
                          <a:rPr lang="en-US" sz="10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'</a:t>
                        </a:r>
                        <a:r>
                          <a:rPr lang="en-US" sz="10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xy</a:t>
                        </a:r>
                        <a:r>
                          <a:rPr lang="en-US" sz="10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'</a:t>
                        </a:r>
                        <a:endPara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(?!)</a:t>
                        </a:r>
                      </a:p>
                      <a:p>
                        <a:pPr algn="ctr" fontAlgn="b"/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Negative </a:t>
                        </a:r>
                        <a:r>
                          <a:rPr lang="en-US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lookahead</a:t>
                        </a:r>
                        <a:r>
                          <a:rPr lang="en-US" sz="10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(PERL = TRUE); position NOT followed by pattern</a:t>
                        </a:r>
                        <a:endPara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(?&lt;=)</a:t>
                        </a:r>
                      </a:p>
                      <a:p>
                        <a:pPr algn="ctr" fontAlgn="b"/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indent="0" algn="l" defTabSz="584200" eaLnBrk="1" fontAlgn="b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Lookbehind</a:t>
                        </a:r>
                        <a:r>
                          <a:rPr lang="en-US" sz="10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(PERL = TRUE), e.g. </a:t>
                        </a:r>
                        <a:r>
                          <a:rPr lang="en-US" sz="10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(?&lt;=</a:t>
                        </a:r>
                        <a:r>
                          <a:rPr lang="en-US" sz="10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yx</a:t>
                        </a:r>
                        <a:r>
                          <a:rPr lang="en-US" sz="10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)</a:t>
                        </a:r>
                        <a:r>
                          <a:rPr lang="en-US" sz="10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: position following </a:t>
                        </a:r>
                        <a:r>
                          <a:rPr lang="en-US" sz="10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'</a:t>
                        </a:r>
                        <a:r>
                          <a:rPr lang="en-US" sz="10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xy</a:t>
                        </a:r>
                        <a:r>
                          <a:rPr lang="en-US" sz="10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'</a:t>
                        </a:r>
                        <a:endPara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(?&lt;!)</a:t>
                        </a:r>
                      </a:p>
                      <a:p>
                        <a:pPr algn="ctr" fontAlgn="b"/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Negative </a:t>
                        </a:r>
                        <a:r>
                          <a:rPr lang="de-DE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lookbehind</a:t>
                        </a:r>
                        <a:r>
                          <a:rPr lang="de-DE" sz="10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(PERL = TRUE)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; </a:t>
                        </a:r>
                        <a:r>
                          <a:rPr lang="de-DE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position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NOT </a:t>
                        </a:r>
                        <a:r>
                          <a:rPr lang="de-DE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following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de-DE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pattern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?(</a:t>
                        </a:r>
                        <a:r>
                          <a:rPr lang="de-DE" sz="1050" b="0" i="0" u="none" strike="noStrike" dirty="0" err="1" smtClean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if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)</a:t>
                        </a:r>
                        <a:r>
                          <a:rPr lang="de-DE" sz="1050" b="0" i="0" u="none" strike="noStrike" dirty="0" err="1" smtClean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then</a:t>
                        </a:r>
                        <a:endParaRPr lang="de-DE" sz="105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  <a:p>
                        <a:pPr algn="ctr" fontAlgn="b"/>
                        <a:endParaRPr lang="de-DE" sz="105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If-then-condition</a:t>
                        </a:r>
                        <a:r>
                          <a:rPr lang="en-US" sz="10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(PERL</a:t>
                        </a:r>
                        <a:r>
                          <a:rPr lang="en-US" sz="1000" b="0" i="0" u="none" strike="noStrike" baseline="0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= TRUE); use </a:t>
                        </a:r>
                        <a:r>
                          <a:rPr lang="en-US" sz="1000" b="0" i="0" u="none" strike="noStrike" baseline="0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lookaheads</a:t>
                        </a:r>
                        <a:r>
                          <a:rPr lang="en-US" sz="1000" b="0" i="0" u="none" strike="noStrike" baseline="0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, optional char. </a:t>
                        </a:r>
                        <a:r>
                          <a:rPr lang="en-US" sz="1000" b="0" i="0" u="none" strike="noStrike" baseline="0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etc</a:t>
                        </a:r>
                        <a:r>
                          <a:rPr lang="en-US" sz="1000" b="0" i="0" u="none" strike="noStrike" baseline="0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in if-clause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?(</a:t>
                        </a:r>
                        <a:r>
                          <a:rPr lang="de-DE" sz="1050" b="0" i="0" u="none" strike="noStrike" dirty="0" err="1" smtClean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if</a:t>
                        </a:r>
                        <a:r>
                          <a:rPr lang="de-DE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)</a:t>
                        </a:r>
                        <a:r>
                          <a:rPr lang="de-DE" sz="1050" b="0" i="0" u="none" strike="noStrike" dirty="0" err="1" smtClean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then</a:t>
                        </a:r>
                        <a:r>
                          <a:rPr lang="de-DE" sz="1100" b="0" i="0" u="none" strike="noStrike" dirty="0" err="1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|</a:t>
                        </a:r>
                        <a:r>
                          <a:rPr lang="de-DE" sz="1050" b="0" i="0" u="none" strike="noStrike" dirty="0" err="1" smtClean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else</a:t>
                        </a:r>
                        <a:endParaRPr lang="de-DE" sz="11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If-then-else-condition</a:t>
                        </a:r>
                        <a:r>
                          <a:rPr lang="en-US" sz="10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(PERL</a:t>
                        </a:r>
                        <a:r>
                          <a:rPr lang="en-US" sz="1000" b="0" i="0" u="none" strike="noStrike" baseline="0" dirty="0" smtClean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= TRUE)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</a:tbl>
            </a:graphicData>
          </a:graphic>
        </p:graphicFrame>
        <p:sp>
          <p:nvSpPr>
            <p:cNvPr id="290" name="Textfeld 289"/>
            <p:cNvSpPr txBox="1"/>
            <p:nvPr/>
          </p:nvSpPr>
          <p:spPr>
            <a:xfrm>
              <a:off x="3747267" y="8428596"/>
              <a:ext cx="3130150" cy="3564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4570" tIns="54570" rIns="54570" bIns="54570" numCol="1" spcCol="38100" rtlCol="0" anchor="ctr">
              <a:spAutoFit/>
            </a:bodyPr>
            <a:lstStyle/>
            <a:p>
              <a:pPr algn="l" defTabSz="276225" rtl="0" latinLnBrk="1" hangingPunct="0"/>
              <a:r>
                <a:rPr kumimoji="0" lang="de-DE" sz="8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entury Gothic" panose="020B0502020202020204" pitchFamily="34" charset="0"/>
                  <a:sym typeface="Helvetica Light"/>
                </a:rPr>
                <a:t>*</a:t>
              </a:r>
              <a:r>
                <a:rPr kumimoji="0" lang="de-DE" sz="800" b="0" i="0" u="none" strike="noStrike" cap="none" spc="0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entury Gothic" panose="020B0502020202020204" pitchFamily="34" charset="0"/>
                  <a:sym typeface="Helvetica Light"/>
                </a:rPr>
                <a:t>see</a:t>
              </a:r>
              <a:r>
                <a:rPr kumimoji="0" lang="de-DE" sz="8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entury Gothic" panose="020B0502020202020204" pitchFamily="34" charset="0"/>
                  <a:sym typeface="Helvetica Light"/>
                </a:rPr>
                <a:t>,</a:t>
              </a:r>
              <a:r>
                <a:rPr lang="de-DE" sz="800" dirty="0">
                  <a:solidFill>
                    <a:srgbClr val="000000"/>
                  </a:solidFill>
                  <a:latin typeface="Century Gothic" panose="020B0502020202020204" pitchFamily="34" charset="0"/>
                </a:rPr>
                <a:t>	</a:t>
              </a:r>
              <a:r>
                <a:rPr lang="de-DE" sz="800" dirty="0" smtClean="0">
                  <a:solidFill>
                    <a:srgbClr val="000000"/>
                  </a:solidFill>
                  <a:latin typeface="Century Gothic" panose="020B0502020202020204" pitchFamily="34" charset="0"/>
                </a:rPr>
                <a:t>e.g. 	</a:t>
              </a:r>
              <a:r>
                <a:rPr lang="de-DE" sz="700" dirty="0" smtClean="0">
                  <a:solidFill>
                    <a:srgbClr val="000000"/>
                  </a:solidFill>
                  <a:latin typeface="Century Gothic" panose="020B0502020202020204" pitchFamily="34" charset="0"/>
                </a:rPr>
                <a:t>http</a:t>
              </a:r>
              <a:r>
                <a:rPr lang="de-DE" sz="700" dirty="0">
                  <a:solidFill>
                    <a:srgbClr val="000000"/>
                  </a:solidFill>
                  <a:latin typeface="Century Gothic" panose="020B0502020202020204" pitchFamily="34" charset="0"/>
                </a:rPr>
                <a:t>://</a:t>
              </a:r>
              <a:r>
                <a:rPr lang="de-DE" sz="700" dirty="0" smtClean="0">
                  <a:solidFill>
                    <a:srgbClr val="000000"/>
                  </a:solidFill>
                  <a:latin typeface="Century Gothic" panose="020B0502020202020204" pitchFamily="34" charset="0"/>
                </a:rPr>
                <a:t>www.regular-expressions.info/lookaround.html</a:t>
              </a:r>
            </a:p>
            <a:p>
              <a:pPr algn="l" defTabSz="542925" rtl="0" latinLnBrk="1" hangingPunct="0"/>
              <a:r>
                <a:rPr lang="de-DE" sz="800" dirty="0">
                  <a:solidFill>
                    <a:srgbClr val="000000"/>
                  </a:solidFill>
                  <a:latin typeface="Century Gothic" panose="020B0502020202020204" pitchFamily="34" charset="0"/>
                </a:rPr>
                <a:t>	</a:t>
              </a:r>
              <a:r>
                <a:rPr lang="de-DE" sz="700" dirty="0" smtClean="0">
                  <a:solidFill>
                    <a:srgbClr val="000000"/>
                  </a:solidFill>
                  <a:latin typeface="Century Gothic" panose="020B0502020202020204" pitchFamily="34" charset="0"/>
                </a:rPr>
                <a:t>http</a:t>
              </a:r>
              <a:r>
                <a:rPr lang="de-DE" sz="700" dirty="0">
                  <a:solidFill>
                    <a:srgbClr val="000000"/>
                  </a:solidFill>
                  <a:latin typeface="Century Gothic" panose="020B0502020202020204" pitchFamily="34" charset="0"/>
                </a:rPr>
                <a:t>://www.regular-expressions.info/conditional.html</a:t>
              </a:r>
              <a:endParaRPr kumimoji="0" lang="de-DE" sz="7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entury Gothic" panose="020B0502020202020204" pitchFamily="34" charset="0"/>
                <a:sym typeface="Helvetica Light"/>
              </a:endParaRPr>
            </a:p>
          </p:txBody>
        </p:sp>
      </p:grpSp>
      <p:sp>
        <p:nvSpPr>
          <p:cNvPr id="97" name="Textfeld 96"/>
          <p:cNvSpPr txBox="1"/>
          <p:nvPr/>
        </p:nvSpPr>
        <p:spPr>
          <a:xfrm>
            <a:off x="3771978" y="7857218"/>
            <a:ext cx="3174820" cy="2156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lang="de-DE" sz="14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General </a:t>
            </a:r>
            <a:r>
              <a:rPr lang="de-DE" sz="1400" dirty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M</a:t>
            </a:r>
            <a:r>
              <a:rPr lang="de-DE" sz="14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odes</a:t>
            </a:r>
          </a:p>
          <a:p>
            <a:pPr algn="l" rtl="0" latinLnBrk="1" hangingPunct="0"/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By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default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R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uses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lang="de-DE" sz="1100" i="1" dirty="0" err="1" smtClean="0"/>
              <a:t>extended</a:t>
            </a:r>
            <a:r>
              <a:rPr lang="de-DE" sz="1100" i="1" dirty="0" smtClean="0"/>
              <a:t> </a:t>
            </a:r>
            <a:r>
              <a:rPr lang="de-DE" sz="1100" dirty="0" err="1" smtClean="0"/>
              <a:t>regular</a:t>
            </a:r>
            <a:r>
              <a:rPr lang="de-DE" sz="1100" dirty="0" smtClean="0"/>
              <a:t> </a:t>
            </a:r>
            <a:r>
              <a:rPr lang="de-DE" sz="1100" dirty="0" err="1" smtClean="0"/>
              <a:t>expressions</a:t>
            </a:r>
            <a:r>
              <a:rPr lang="de-DE" sz="1100" dirty="0" smtClean="0"/>
              <a:t>. </a:t>
            </a:r>
            <a:r>
              <a:rPr lang="de-DE" sz="1100" dirty="0" err="1" smtClean="0"/>
              <a:t>You</a:t>
            </a:r>
            <a:r>
              <a:rPr lang="de-DE" sz="1100" dirty="0" smtClean="0"/>
              <a:t> </a:t>
            </a:r>
            <a:r>
              <a:rPr lang="de-DE" sz="1100" dirty="0" err="1" smtClean="0"/>
              <a:t>can</a:t>
            </a:r>
            <a:r>
              <a:rPr lang="de-DE" sz="1100" dirty="0" smtClean="0"/>
              <a:t> </a:t>
            </a:r>
            <a:r>
              <a:rPr lang="de-DE" sz="1100" dirty="0" err="1" smtClean="0"/>
              <a:t>switch</a:t>
            </a:r>
            <a:r>
              <a:rPr lang="de-DE" sz="1100" dirty="0" smtClean="0"/>
              <a:t> </a:t>
            </a:r>
            <a:r>
              <a:rPr lang="de-DE" sz="1100" dirty="0" err="1" smtClean="0"/>
              <a:t>to</a:t>
            </a:r>
            <a:r>
              <a:rPr lang="de-DE" sz="1100" dirty="0" smtClean="0"/>
              <a:t> </a:t>
            </a:r>
            <a:r>
              <a:rPr lang="de-DE" sz="1100" i="1" dirty="0" smtClean="0"/>
              <a:t>PCRE </a:t>
            </a:r>
            <a:r>
              <a:rPr lang="de-DE" sz="1100" i="1" dirty="0" err="1" smtClean="0"/>
              <a:t>regular</a:t>
            </a:r>
            <a:r>
              <a:rPr lang="de-DE" sz="1100" i="1" dirty="0" smtClean="0"/>
              <a:t> </a:t>
            </a:r>
            <a:r>
              <a:rPr lang="de-DE" sz="1100" i="1" dirty="0" err="1" smtClean="0"/>
              <a:t>expressions</a:t>
            </a:r>
            <a:r>
              <a:rPr lang="de-DE" sz="1100" dirty="0" smtClean="0"/>
              <a:t> </a:t>
            </a:r>
          </a:p>
          <a:p>
            <a:pPr algn="l" rtl="0" latinLnBrk="1" hangingPunct="0"/>
            <a:r>
              <a:rPr lang="de-DE" sz="1100" dirty="0" err="1" smtClean="0"/>
              <a:t>using</a:t>
            </a:r>
            <a:r>
              <a:rPr lang="de-DE" sz="1100" dirty="0" smtClean="0"/>
              <a:t> </a:t>
            </a:r>
            <a:r>
              <a:rPr lang="de-DE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PERL = TRUE</a:t>
            </a:r>
            <a:r>
              <a:rPr lang="de-DE" sz="1100" dirty="0" smtClean="0">
                <a:cs typeface="Consolas" panose="020B0609020204030204" pitchFamily="49" charset="0"/>
              </a:rPr>
              <a:t> </a:t>
            </a:r>
            <a:r>
              <a:rPr lang="de-DE" sz="1100" dirty="0" err="1" smtClean="0"/>
              <a:t>for</a:t>
            </a:r>
            <a:r>
              <a:rPr lang="de-DE" sz="1100" dirty="0" smtClean="0"/>
              <a:t> </a:t>
            </a:r>
            <a:r>
              <a:rPr lang="de-DE" sz="1100" dirty="0" err="1" smtClean="0"/>
              <a:t>base</a:t>
            </a:r>
            <a:r>
              <a:rPr lang="de-DE" sz="1100" dirty="0" smtClean="0"/>
              <a:t> </a:t>
            </a:r>
            <a:r>
              <a:rPr lang="de-DE" sz="1100" dirty="0" err="1" smtClean="0"/>
              <a:t>or</a:t>
            </a:r>
            <a:r>
              <a:rPr lang="de-DE" sz="1100" dirty="0" smtClean="0"/>
              <a:t> </a:t>
            </a:r>
            <a:r>
              <a:rPr lang="de-DE" sz="1100" dirty="0" err="1" smtClean="0"/>
              <a:t>by</a:t>
            </a:r>
            <a:r>
              <a:rPr lang="de-DE" sz="1100" dirty="0" smtClean="0"/>
              <a:t> </a:t>
            </a:r>
            <a:r>
              <a:rPr lang="de-DE" sz="1100" dirty="0" err="1" smtClean="0"/>
              <a:t>wrapping</a:t>
            </a:r>
            <a:r>
              <a:rPr lang="de-DE" sz="1100" dirty="0" smtClean="0"/>
              <a:t> </a:t>
            </a:r>
          </a:p>
          <a:p>
            <a:pPr algn="l" rtl="0" latinLnBrk="1" hangingPunct="0"/>
            <a:r>
              <a:rPr lang="de-DE" sz="1100" dirty="0" err="1" smtClean="0"/>
              <a:t>patterns</a:t>
            </a:r>
            <a:r>
              <a:rPr lang="de-DE" sz="1100" dirty="0" smtClean="0"/>
              <a:t> </a:t>
            </a:r>
            <a:r>
              <a:rPr lang="de-DE" sz="1100" dirty="0" err="1" smtClean="0"/>
              <a:t>with</a:t>
            </a:r>
            <a:r>
              <a:rPr lang="de-DE" sz="1100" dirty="0" smtClean="0"/>
              <a:t> </a:t>
            </a:r>
            <a:r>
              <a:rPr lang="de-DE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perl()</a:t>
            </a:r>
            <a:r>
              <a:rPr lang="de-DE" sz="1100" dirty="0" smtClean="0">
                <a:latin typeface="+mj-lt"/>
                <a:cs typeface="Consolas" panose="020B0609020204030204" pitchFamily="49" charset="0"/>
              </a:rPr>
              <a:t> </a:t>
            </a:r>
            <a:r>
              <a:rPr lang="de-DE" sz="1100" dirty="0" err="1" smtClean="0"/>
              <a:t>for</a:t>
            </a:r>
            <a:r>
              <a:rPr lang="de-DE" sz="1100" dirty="0" smtClean="0"/>
              <a:t> </a:t>
            </a:r>
            <a:r>
              <a:rPr lang="de-DE" sz="1100" dirty="0" err="1" smtClean="0"/>
              <a:t>stringr</a:t>
            </a:r>
            <a:r>
              <a:rPr lang="de-DE" sz="1100" dirty="0" smtClean="0"/>
              <a:t>.</a:t>
            </a:r>
          </a:p>
          <a:p>
            <a:pPr algn="l" rtl="0" latinLnBrk="1" hangingPunct="0">
              <a:spcBef>
                <a:spcPts val="1000"/>
              </a:spcBef>
            </a:pPr>
            <a:r>
              <a:rPr lang="de-DE" sz="1100" dirty="0" smtClean="0">
                <a:solidFill>
                  <a:schemeClr val="tx1"/>
                </a:solidFill>
              </a:rPr>
              <a:t>All </a:t>
            </a:r>
            <a:r>
              <a:rPr lang="de-DE" sz="1100" dirty="0" err="1" smtClean="0">
                <a:solidFill>
                  <a:schemeClr val="tx1"/>
                </a:solidFill>
              </a:rPr>
              <a:t>functions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can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be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used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with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literal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searches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</a:p>
          <a:p>
            <a:pPr algn="l" rtl="0" latinLnBrk="1" hangingPunct="0"/>
            <a:r>
              <a:rPr lang="de-DE" sz="1100" dirty="0" err="1" smtClean="0">
                <a:solidFill>
                  <a:schemeClr val="tx1"/>
                </a:solidFill>
              </a:rPr>
              <a:t>using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fixed</a:t>
            </a:r>
            <a:r>
              <a:rPr lang="de-DE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TRUE </a:t>
            </a:r>
            <a:r>
              <a:rPr lang="de-DE" sz="1100" dirty="0" err="1" smtClean="0">
                <a:solidFill>
                  <a:schemeClr val="tx1"/>
                </a:solidFill>
              </a:rPr>
              <a:t>for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base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or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by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wrapping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</a:p>
          <a:p>
            <a:pPr algn="l" rtl="0" latinLnBrk="1" hangingPunct="0"/>
            <a:r>
              <a:rPr lang="de-DE" sz="1100" dirty="0" err="1" smtClean="0">
                <a:solidFill>
                  <a:schemeClr val="tx1"/>
                </a:solidFill>
              </a:rPr>
              <a:t>patterns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with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fixed</a:t>
            </a:r>
            <a:r>
              <a:rPr lang="de-DE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de-DE" sz="1100" dirty="0" smtClean="0">
                <a:solidFill>
                  <a:schemeClr val="tx1"/>
                </a:solidFill>
                <a:cs typeface="Consolas" panose="020B0609020204030204" pitchFamily="49" charset="0"/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for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stringr</a:t>
            </a:r>
            <a:r>
              <a:rPr lang="de-DE" sz="1100" dirty="0" smtClean="0">
                <a:solidFill>
                  <a:schemeClr val="tx1"/>
                </a:solidFill>
              </a:rPr>
              <a:t>.</a:t>
            </a:r>
          </a:p>
          <a:p>
            <a:pPr algn="l" rtl="0" latinLnBrk="1" hangingPunct="0">
              <a:spcBef>
                <a:spcPts val="1000"/>
              </a:spcBef>
            </a:pPr>
            <a:r>
              <a:rPr lang="de-DE" sz="1100" dirty="0" smtClean="0">
                <a:solidFill>
                  <a:schemeClr val="tx1"/>
                </a:solidFill>
              </a:rPr>
              <a:t>All </a:t>
            </a:r>
            <a:r>
              <a:rPr lang="de-DE" sz="1100" dirty="0" err="1" smtClean="0">
                <a:solidFill>
                  <a:schemeClr val="tx1"/>
                </a:solidFill>
              </a:rPr>
              <a:t>base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functions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can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be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made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case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insensitive</a:t>
            </a:r>
            <a:endParaRPr lang="de-DE" sz="1100" dirty="0" smtClean="0">
              <a:solidFill>
                <a:schemeClr val="tx1"/>
              </a:solidFill>
            </a:endParaRPr>
          </a:p>
          <a:p>
            <a:pPr algn="l" rtl="0" latinLnBrk="1" hangingPunct="0"/>
            <a:r>
              <a:rPr lang="de-DE" sz="1100" dirty="0" err="1" smtClean="0">
                <a:solidFill>
                  <a:schemeClr val="tx1"/>
                </a:solidFill>
              </a:rPr>
              <a:t>by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specifying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ignore.case</a:t>
            </a:r>
            <a:r>
              <a:rPr lang="de-DE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de-DE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TRUE</a:t>
            </a:r>
            <a:r>
              <a:rPr lang="de-DE" sz="1100" dirty="0" smtClean="0">
                <a:solidFill>
                  <a:schemeClr val="tx1"/>
                </a:solidFill>
              </a:rPr>
              <a:t>.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98" name="Textfeld 97"/>
          <p:cNvSpPr txBox="1"/>
          <p:nvPr/>
        </p:nvSpPr>
        <p:spPr>
          <a:xfrm>
            <a:off x="7171193" y="7857218"/>
            <a:ext cx="3207713" cy="105405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lang="de-DE" sz="1400" dirty="0" err="1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Escaping</a:t>
            </a:r>
            <a:r>
              <a:rPr lang="de-DE" sz="14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 </a:t>
            </a:r>
            <a:r>
              <a:rPr lang="de-DE" sz="1400" dirty="0" err="1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Characters</a:t>
            </a:r>
            <a:endParaRPr lang="de-DE" sz="1400" dirty="0" smtClean="0">
              <a:solidFill>
                <a:schemeClr val="tx1"/>
              </a:solidFill>
              <a:latin typeface="Adobe Gothic Std B" pitchFamily="34" charset="-128"/>
              <a:ea typeface="Adobe Gothic Std B" pitchFamily="34" charset="-128"/>
            </a:endParaRPr>
          </a:p>
          <a:p>
            <a:pPr algn="l" rtl="0" latinLnBrk="1" hangingPunct="0"/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Me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tacharacters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(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  <a:sym typeface="Helvetica Light"/>
              </a:rPr>
              <a:t>. * +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etc.)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can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be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used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as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</a:p>
          <a:p>
            <a:pPr algn="l" rtl="0" latinLnBrk="1" hangingPunct="0"/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literal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characters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by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escaping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the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m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.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Characters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</a:p>
          <a:p>
            <a:pPr algn="l" rtl="0" latinLnBrk="1" hangingPunct="0"/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can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be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escaped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using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smtClean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\\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or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by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enclosing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them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</a:p>
          <a:p>
            <a:pPr algn="l" rtl="0" latinLnBrk="1" hangingPunct="0"/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in </a:t>
            </a:r>
            <a:r>
              <a:rPr lang="de-DE" sz="1100" dirty="0" smtClean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\\Q</a:t>
            </a:r>
            <a:r>
              <a:rPr lang="de-DE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...</a:t>
            </a:r>
            <a:r>
              <a:rPr lang="de-DE" sz="1100" dirty="0" smtClean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\\E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.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99" name="Textfeld 98"/>
          <p:cNvSpPr txBox="1"/>
          <p:nvPr/>
        </p:nvSpPr>
        <p:spPr>
          <a:xfrm>
            <a:off x="10564951" y="7857218"/>
            <a:ext cx="3130150" cy="152084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lang="de-DE" sz="1400" dirty="0" err="1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Greedy</a:t>
            </a:r>
            <a:r>
              <a:rPr lang="de-DE" sz="14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 </a:t>
            </a:r>
            <a:r>
              <a:rPr lang="de-DE" sz="1400" dirty="0" err="1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M</a:t>
            </a:r>
            <a:r>
              <a:rPr lang="de-DE" sz="1400" dirty="0" err="1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atching</a:t>
            </a:r>
            <a:endParaRPr lang="de-DE" sz="1400" dirty="0" smtClean="0">
              <a:solidFill>
                <a:schemeClr val="tx1"/>
              </a:solidFill>
              <a:latin typeface="Adobe Gothic Std B" pitchFamily="34" charset="-128"/>
              <a:ea typeface="Adobe Gothic Std B" pitchFamily="34" charset="-128"/>
            </a:endParaRPr>
          </a:p>
          <a:p>
            <a:pPr algn="l" rtl="0" latinLnBrk="1" hangingPunct="0"/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By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default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the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asterisk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  <a:sym typeface="Helvetica Light"/>
              </a:rPr>
              <a:t>*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is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greedy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, i.e.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it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always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matches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the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longest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possible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string.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It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can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be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</a:p>
          <a:p>
            <a:pPr algn="l" rtl="0" latinLnBrk="1" hangingPunct="0"/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used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in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lazy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mode</a:t>
            </a:r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by</a:t>
            </a:r>
            <a:r>
              <a:rPr kumimoji="0" lang="de-DE" sz="11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adding</a:t>
            </a:r>
            <a:r>
              <a:rPr kumimoji="0" lang="de-DE" sz="11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  <a:sym typeface="Helvetica Light"/>
              </a:rPr>
              <a:t>?</a:t>
            </a:r>
            <a:r>
              <a:rPr kumimoji="0" lang="de-DE" sz="11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, i.e. </a:t>
            </a:r>
            <a:r>
              <a:rPr lang="de-DE" sz="1100" dirty="0" smtClean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*</a:t>
            </a:r>
            <a:r>
              <a:rPr kumimoji="0" lang="de-DE" sz="11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  <a:sym typeface="Helvetica Light"/>
              </a:rPr>
              <a:t>?</a:t>
            </a:r>
            <a:r>
              <a:rPr kumimoji="0" lang="de-DE" sz="11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.</a:t>
            </a:r>
          </a:p>
          <a:p>
            <a:pPr algn="l" rtl="0" latinLnBrk="1" hangingPunct="0">
              <a:spcBef>
                <a:spcPts val="1000"/>
              </a:spcBef>
            </a:pP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Greedy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mode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can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be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turned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off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using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(?U)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. This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switches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the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syntax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, so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that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smtClean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(?U)</a:t>
            </a:r>
            <a:r>
              <a:rPr lang="de-DE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a</a:t>
            </a:r>
            <a:r>
              <a:rPr lang="de-DE" sz="1100" dirty="0" smtClean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*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is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lazy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and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smtClean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(?U)</a:t>
            </a:r>
            <a:r>
              <a:rPr lang="de-DE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a</a:t>
            </a:r>
            <a:r>
              <a:rPr lang="de-DE" sz="1100" dirty="0" smtClean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*?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is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greedy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.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100" name="Textfeld 99"/>
          <p:cNvSpPr txBox="1"/>
          <p:nvPr/>
        </p:nvSpPr>
        <p:spPr>
          <a:xfrm>
            <a:off x="7171193" y="8960084"/>
            <a:ext cx="3285276" cy="105405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lang="de-DE" sz="14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Case </a:t>
            </a:r>
            <a:r>
              <a:rPr lang="de-DE" sz="1400" dirty="0" err="1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Conversions</a:t>
            </a:r>
            <a:endParaRPr lang="de-DE" sz="1400" dirty="0" smtClean="0">
              <a:solidFill>
                <a:schemeClr val="tx1"/>
              </a:solidFill>
              <a:latin typeface="Adobe Gothic Std B" pitchFamily="34" charset="-128"/>
              <a:ea typeface="Adobe Gothic Std B" pitchFamily="34" charset="-128"/>
            </a:endParaRPr>
          </a:p>
          <a:p>
            <a:pPr algn="l" rtl="0" latinLnBrk="1" hangingPunct="0"/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Regular</a:t>
            </a:r>
            <a:r>
              <a:rPr kumimoji="0" lang="de-DE" sz="11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expressions</a:t>
            </a:r>
            <a:r>
              <a:rPr kumimoji="0" lang="de-DE" sz="11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can</a:t>
            </a:r>
            <a:r>
              <a:rPr kumimoji="0" lang="de-DE" sz="11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be</a:t>
            </a:r>
            <a:r>
              <a:rPr kumimoji="0" lang="de-DE" sz="11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made</a:t>
            </a:r>
            <a:r>
              <a:rPr kumimoji="0" lang="de-DE" sz="11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case</a:t>
            </a:r>
            <a:r>
              <a:rPr kumimoji="0" lang="de-DE" sz="11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insensitive</a:t>
            </a:r>
            <a:r>
              <a:rPr kumimoji="0" lang="de-DE" sz="11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using</a:t>
            </a:r>
            <a:r>
              <a:rPr kumimoji="0" lang="de-DE" sz="11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  <a:sym typeface="Helvetica Light"/>
              </a:rPr>
              <a:t>(?i)</a:t>
            </a:r>
            <a:r>
              <a:rPr kumimoji="0" lang="de-DE" sz="11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. In </a:t>
            </a:r>
            <a:r>
              <a:rPr kumimoji="0" lang="de-DE" sz="1100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backreferences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,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the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strings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can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be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</a:p>
          <a:p>
            <a:pPr algn="l" rtl="0" latinLnBrk="1" hangingPunct="0"/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converted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to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lower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or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upper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case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using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smtClean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\\L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or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smtClean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\\U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(e.g. </a:t>
            </a:r>
            <a:r>
              <a:rPr lang="de-DE" sz="1100" dirty="0" smtClean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\\L\\1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). This </a:t>
            </a:r>
            <a:r>
              <a:rPr lang="de-DE" sz="1100" dirty="0" err="1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requires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</a:t>
            </a:r>
            <a:r>
              <a:rPr lang="de-DE" sz="1100" dirty="0" smtClean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PERL = TRUE</a:t>
            </a:r>
            <a:r>
              <a:rPr lang="de-DE" sz="1100" dirty="0" smtClean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.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65" name="Shape 39"/>
          <p:cNvSpPr/>
          <p:nvPr/>
        </p:nvSpPr>
        <p:spPr>
          <a:xfrm>
            <a:off x="232450" y="10347903"/>
            <a:ext cx="6261703" cy="234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lvl="0" algn="l">
              <a:lnSpc>
                <a:spcPct val="90000"/>
              </a:lnSpc>
              <a:defRPr sz="1800"/>
            </a:pPr>
            <a:r>
              <a:rPr sz="900" dirty="0" smtClean="0">
                <a:solidFill>
                  <a:srgbClr val="0365C0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  <a:hlinkClick r:id="rId2"/>
              </a:rPr>
              <a:t>CC </a:t>
            </a:r>
            <a:r>
              <a:rPr sz="900" dirty="0">
                <a:solidFill>
                  <a:srgbClr val="0365C0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  <a:hlinkClick r:id="rId2"/>
              </a:rPr>
              <a:t>BY </a:t>
            </a:r>
            <a:r>
              <a:rPr lang="de-DE" sz="900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Ian Kopacka</a:t>
            </a:r>
            <a:r>
              <a:rPr sz="900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 lang="de-DE" sz="900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 sz="900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• </a:t>
            </a:r>
            <a:r>
              <a:rPr lang="de-DE" sz="900" dirty="0" smtClean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 lang="de-DE" sz="900" dirty="0" smtClean="0">
                <a:latin typeface="Source Sans Pro Light"/>
                <a:ea typeface="Source Sans Pro Light"/>
                <a:cs typeface="Source Sans Pro Light"/>
                <a:sym typeface="Source Sans Pro Light"/>
                <a:hlinkClick r:id="rId3"/>
              </a:rPr>
              <a:t>ian.kopacka@ages.at</a:t>
            </a:r>
            <a:endParaRPr sz="900" dirty="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</p:txBody>
      </p:sp>
      <p:grpSp>
        <p:nvGrpSpPr>
          <p:cNvPr id="18" name="Gruppieren 17"/>
          <p:cNvGrpSpPr/>
          <p:nvPr/>
        </p:nvGrpSpPr>
        <p:grpSpPr>
          <a:xfrm>
            <a:off x="5104292" y="1058953"/>
            <a:ext cx="216024" cy="226800"/>
            <a:chOff x="4968776" y="916446"/>
            <a:chExt cx="216024" cy="226800"/>
          </a:xfrm>
        </p:grpSpPr>
        <p:sp>
          <p:nvSpPr>
            <p:cNvPr id="9" name="Ellipse 8"/>
            <p:cNvSpPr/>
            <p:nvPr/>
          </p:nvSpPr>
          <p:spPr>
            <a:xfrm>
              <a:off x="5041714" y="916446"/>
              <a:ext cx="143086" cy="142507"/>
            </a:xfrm>
            <a:prstGeom prst="ellipse">
              <a:avLst/>
            </a:prstGeom>
            <a:noFill/>
            <a:ln w="25400" cap="flat">
              <a:solidFill>
                <a:schemeClr val="tx1"/>
              </a:solidFill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4570" tIns="54570" rIns="54570" bIns="5457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26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  <p:cxnSp>
          <p:nvCxnSpPr>
            <p:cNvPr id="12" name="Gerade Verbindung 11"/>
            <p:cNvCxnSpPr/>
            <p:nvPr/>
          </p:nvCxnSpPr>
          <p:spPr>
            <a:xfrm flipH="1">
              <a:off x="4968776" y="1059879"/>
              <a:ext cx="72938" cy="8336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66" name="Gerade Verbindung 65"/>
            <p:cNvCxnSpPr/>
            <p:nvPr/>
          </p:nvCxnSpPr>
          <p:spPr>
            <a:xfrm flipH="1">
              <a:off x="4968776" y="1073905"/>
              <a:ext cx="63508" cy="69341"/>
            </a:xfrm>
            <a:prstGeom prst="line">
              <a:avLst/>
            </a:prstGeom>
            <a:noFill/>
            <a:ln w="28575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76" name="Textfeld 75"/>
          <p:cNvSpPr txBox="1"/>
          <p:nvPr/>
        </p:nvSpPr>
        <p:spPr>
          <a:xfrm>
            <a:off x="10564464" y="9434528"/>
            <a:ext cx="3130150" cy="71550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lang="de-DE" sz="14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Note</a:t>
            </a:r>
          </a:p>
          <a:p>
            <a:pPr algn="l" rtl="0" latinLnBrk="1" hangingPunct="0"/>
            <a:r>
              <a:rPr kumimoji="0" lang="de-DE" sz="11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Regular </a:t>
            </a:r>
            <a:r>
              <a:rPr kumimoji="0" lang="de-DE" sz="110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expressions</a:t>
            </a:r>
            <a:r>
              <a:rPr kumimoji="0" lang="de-DE" sz="11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can</a:t>
            </a:r>
            <a:r>
              <a:rPr kumimoji="0" lang="de-DE" sz="11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conveniently</a:t>
            </a:r>
            <a:r>
              <a:rPr kumimoji="0" lang="de-DE" sz="11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be</a:t>
            </a:r>
            <a:r>
              <a:rPr kumimoji="0" lang="de-DE" sz="11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</a:p>
          <a:p>
            <a:pPr algn="l" rtl="0" latinLnBrk="1" hangingPunct="0"/>
            <a:r>
              <a:rPr kumimoji="0" lang="de-DE" sz="1100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created</a:t>
            </a:r>
            <a:r>
              <a:rPr kumimoji="0" lang="de-DE" sz="11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kumimoji="0" lang="de-DE" sz="1100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using</a:t>
            </a:r>
            <a:r>
              <a:rPr kumimoji="0" lang="de-DE" sz="11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e.g. </a:t>
            </a:r>
            <a:r>
              <a:rPr kumimoji="0" lang="de-DE" sz="1100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the</a:t>
            </a:r>
            <a:r>
              <a:rPr kumimoji="0" lang="de-DE" sz="11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packages </a:t>
            </a:r>
            <a:r>
              <a:rPr lang="de-DE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rex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DE" sz="1100" dirty="0" err="1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or</a:t>
            </a:r>
            <a:r>
              <a:rPr lang="de-DE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DE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rebus</a:t>
            </a:r>
            <a:r>
              <a:rPr kumimoji="0" lang="de-DE" sz="11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.</a:t>
            </a:r>
            <a:endParaRPr lang="de-DE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876</Words>
  <Application>Microsoft Office PowerPoint</Application>
  <PresentationFormat>Benutzerdefiniert</PresentationFormat>
  <Paragraphs>182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2" baseType="lpstr">
      <vt:lpstr>Adobe Gothic Std B</vt:lpstr>
      <vt:lpstr>Avenir Book</vt:lpstr>
      <vt:lpstr>Century Gothic</vt:lpstr>
      <vt:lpstr>Consolas</vt:lpstr>
      <vt:lpstr>Helvetica</vt:lpstr>
      <vt:lpstr>Helvetica Light</vt:lpstr>
      <vt:lpstr>Menlo</vt:lpstr>
      <vt:lpstr>Source Sans Pro</vt:lpstr>
      <vt:lpstr>Source Sans Pro Light</vt:lpstr>
      <vt:lpstr>Source Sans Pro Semibold</vt:lpstr>
      <vt:lpstr>White</vt:lpstr>
      <vt:lpstr>Basic Regular Expressions in R Cheat Sheet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Column layout  Cheat Sheet</dc:title>
  <dc:creator>Kopacka Ian</dc:creator>
  <cp:lastModifiedBy>Kopacka Ian</cp:lastModifiedBy>
  <cp:revision>52</cp:revision>
  <dcterms:modified xsi:type="dcterms:W3CDTF">2019-07-03T04:45:15Z</dcterms:modified>
</cp:coreProperties>
</file>