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1171f7d137a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1171f7d137a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1171f7d137a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1171f7d137a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1170d4408f7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1170d4408f7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g1171f7d137a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1171f7d137a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1170d4408f7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1170d4408f7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1171f7d137a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1171f7d137a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1171f7d137a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1171f7d137a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1171f7d137a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1171f7d137a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1171f7d137a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1171f7d137a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1171f7d137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1171f7d137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1171f7d137a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1171f7d137a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4.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10.png"/><Relationship Id="rId7"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5.png"/><Relationship Id="rId4" Type="http://schemas.openxmlformats.org/officeDocument/2006/relationships/image" Target="../media/image13.png"/><Relationship Id="rId5"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1.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8.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1215550" y="1878575"/>
            <a:ext cx="6981900" cy="10392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sz="5400">
                <a:latin typeface="Times New Roman"/>
                <a:ea typeface="Times New Roman"/>
                <a:cs typeface="Times New Roman"/>
                <a:sym typeface="Times New Roman"/>
              </a:rPr>
              <a:t>Sri Lanka.</a:t>
            </a:r>
            <a:endParaRPr sz="5400">
              <a:latin typeface="Times New Roman"/>
              <a:ea typeface="Times New Roman"/>
              <a:cs typeface="Times New Roman"/>
              <a:sym typeface="Times New Roman"/>
            </a:endParaRPr>
          </a:p>
        </p:txBody>
      </p:sp>
      <p:pic>
        <p:nvPicPr>
          <p:cNvPr id="55" name="Google Shape;55;p13"/>
          <p:cNvPicPr preferRelativeResize="0"/>
          <p:nvPr/>
        </p:nvPicPr>
        <p:blipFill>
          <a:blip r:embed="rId3">
            <a:alphaModFix/>
          </a:blip>
          <a:stretch>
            <a:fillRect/>
          </a:stretch>
        </p:blipFill>
        <p:spPr>
          <a:xfrm>
            <a:off x="6288448" y="86237"/>
            <a:ext cx="2543852" cy="1907873"/>
          </a:xfrm>
          <a:prstGeom prst="rect">
            <a:avLst/>
          </a:prstGeom>
          <a:noFill/>
          <a:ln>
            <a:noFill/>
          </a:ln>
        </p:spPr>
      </p:pic>
      <p:pic>
        <p:nvPicPr>
          <p:cNvPr id="56" name="Google Shape;56;p13"/>
          <p:cNvPicPr preferRelativeResize="0"/>
          <p:nvPr/>
        </p:nvPicPr>
        <p:blipFill>
          <a:blip r:embed="rId4">
            <a:alphaModFix/>
          </a:blip>
          <a:stretch>
            <a:fillRect/>
          </a:stretch>
        </p:blipFill>
        <p:spPr>
          <a:xfrm>
            <a:off x="200925" y="160747"/>
            <a:ext cx="3128375" cy="1758842"/>
          </a:xfrm>
          <a:prstGeom prst="rect">
            <a:avLst/>
          </a:prstGeom>
          <a:noFill/>
          <a:ln>
            <a:noFill/>
          </a:ln>
        </p:spPr>
      </p:pic>
      <p:pic>
        <p:nvPicPr>
          <p:cNvPr id="57" name="Google Shape;57;p13"/>
          <p:cNvPicPr preferRelativeResize="0"/>
          <p:nvPr/>
        </p:nvPicPr>
        <p:blipFill>
          <a:blip r:embed="rId5">
            <a:alphaModFix/>
          </a:blip>
          <a:stretch>
            <a:fillRect/>
          </a:stretch>
        </p:blipFill>
        <p:spPr>
          <a:xfrm>
            <a:off x="3371750" y="3192475"/>
            <a:ext cx="2730450" cy="1365225"/>
          </a:xfrm>
          <a:prstGeom prst="rect">
            <a:avLst/>
          </a:prstGeom>
          <a:noFill/>
          <a:ln>
            <a:noFill/>
          </a:ln>
        </p:spPr>
      </p:pic>
      <p:pic>
        <p:nvPicPr>
          <p:cNvPr id="58" name="Google Shape;58;p13"/>
          <p:cNvPicPr preferRelativeResize="0"/>
          <p:nvPr/>
        </p:nvPicPr>
        <p:blipFill>
          <a:blip r:embed="rId6">
            <a:alphaModFix/>
          </a:blip>
          <a:stretch>
            <a:fillRect/>
          </a:stretch>
        </p:blipFill>
        <p:spPr>
          <a:xfrm>
            <a:off x="375050" y="3006525"/>
            <a:ext cx="2780124" cy="1907874"/>
          </a:xfrm>
          <a:prstGeom prst="rect">
            <a:avLst/>
          </a:prstGeom>
          <a:noFill/>
          <a:ln>
            <a:noFill/>
          </a:ln>
        </p:spPr>
      </p:pic>
      <p:pic>
        <p:nvPicPr>
          <p:cNvPr id="59" name="Google Shape;59;p13"/>
          <p:cNvPicPr preferRelativeResize="0"/>
          <p:nvPr/>
        </p:nvPicPr>
        <p:blipFill>
          <a:blip r:embed="rId7">
            <a:alphaModFix/>
          </a:blip>
          <a:stretch>
            <a:fillRect/>
          </a:stretch>
        </p:blipFill>
        <p:spPr>
          <a:xfrm>
            <a:off x="6201887" y="3076925"/>
            <a:ext cx="2900924" cy="166802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22"/>
          <p:cNvSpPr txBox="1"/>
          <p:nvPr>
            <p:ph type="title"/>
          </p:nvPr>
        </p:nvSpPr>
        <p:spPr>
          <a:xfrm>
            <a:off x="311700" y="304375"/>
            <a:ext cx="8520600" cy="65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3220">
                <a:latin typeface="Times New Roman"/>
                <a:ea typeface="Times New Roman"/>
                <a:cs typeface="Times New Roman"/>
                <a:sym typeface="Times New Roman"/>
              </a:rPr>
              <a:t>Changes in human population and % forest cover. </a:t>
            </a:r>
            <a:endParaRPr sz="3220">
              <a:latin typeface="Times New Roman"/>
              <a:ea typeface="Times New Roman"/>
              <a:cs typeface="Times New Roman"/>
              <a:sym typeface="Times New Roman"/>
            </a:endParaRPr>
          </a:p>
        </p:txBody>
      </p:sp>
      <p:pic>
        <p:nvPicPr>
          <p:cNvPr id="127" name="Google Shape;127;p22"/>
          <p:cNvPicPr preferRelativeResize="0"/>
          <p:nvPr/>
        </p:nvPicPr>
        <p:blipFill rotWithShape="1">
          <a:blip r:embed="rId3">
            <a:alphaModFix/>
          </a:blip>
          <a:srcRect b="7303" l="5835" r="46211" t="23473"/>
          <a:stretch/>
        </p:blipFill>
        <p:spPr>
          <a:xfrm>
            <a:off x="2031488" y="1017725"/>
            <a:ext cx="5081026" cy="412577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23"/>
          <p:cNvSpPr txBox="1"/>
          <p:nvPr>
            <p:ph type="title"/>
          </p:nvPr>
        </p:nvSpPr>
        <p:spPr>
          <a:xfrm>
            <a:off x="0" y="-91950"/>
            <a:ext cx="8520600" cy="47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620">
                <a:latin typeface="Times New Roman"/>
                <a:ea typeface="Times New Roman"/>
                <a:cs typeface="Times New Roman"/>
                <a:sym typeface="Times New Roman"/>
              </a:rPr>
              <a:t>Some of the causes. </a:t>
            </a:r>
            <a:endParaRPr sz="2620">
              <a:latin typeface="Times New Roman"/>
              <a:ea typeface="Times New Roman"/>
              <a:cs typeface="Times New Roman"/>
              <a:sym typeface="Times New Roman"/>
            </a:endParaRPr>
          </a:p>
        </p:txBody>
      </p:sp>
      <p:sp>
        <p:nvSpPr>
          <p:cNvPr id="133" name="Google Shape;133;p23"/>
          <p:cNvSpPr txBox="1"/>
          <p:nvPr>
            <p:ph idx="1" type="body"/>
          </p:nvPr>
        </p:nvSpPr>
        <p:spPr>
          <a:xfrm>
            <a:off x="0" y="240550"/>
            <a:ext cx="9144000" cy="4768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50">
                <a:solidFill>
                  <a:schemeClr val="dk1"/>
                </a:solidFill>
                <a:latin typeface="Times New Roman"/>
                <a:ea typeface="Times New Roman"/>
                <a:cs typeface="Times New Roman"/>
                <a:sym typeface="Times New Roman"/>
              </a:rPr>
              <a:t>“</a:t>
            </a:r>
            <a:r>
              <a:rPr lang="en" sz="1450">
                <a:solidFill>
                  <a:schemeClr val="dk1"/>
                </a:solidFill>
                <a:latin typeface="Times New Roman"/>
                <a:ea typeface="Times New Roman"/>
                <a:cs typeface="Times New Roman"/>
                <a:sym typeface="Times New Roman"/>
              </a:rPr>
              <a:t>As a developing country, Sri Lanka has rapidly improved its economy and has undergone quick industrialization, which leads to increased energy consumption.” (Ranaraja </a:t>
            </a:r>
            <a:r>
              <a:rPr i="1" lang="en" sz="1450">
                <a:solidFill>
                  <a:schemeClr val="dk1"/>
                </a:solidFill>
                <a:latin typeface="Times New Roman"/>
                <a:ea typeface="Times New Roman"/>
                <a:cs typeface="Times New Roman"/>
                <a:sym typeface="Times New Roman"/>
              </a:rPr>
              <a:t>et al</a:t>
            </a:r>
            <a:r>
              <a:rPr lang="en" sz="1450">
                <a:solidFill>
                  <a:schemeClr val="dk1"/>
                </a:solidFill>
                <a:latin typeface="Times New Roman"/>
                <a:ea typeface="Times New Roman"/>
                <a:cs typeface="Times New Roman"/>
                <a:sym typeface="Times New Roman"/>
              </a:rPr>
              <a:t>, 2019). </a:t>
            </a:r>
            <a:endParaRPr sz="1450">
              <a:solidFill>
                <a:schemeClr val="dk1"/>
              </a:solidFill>
              <a:latin typeface="Times New Roman"/>
              <a:ea typeface="Times New Roman"/>
              <a:cs typeface="Times New Roman"/>
              <a:sym typeface="Times New Roman"/>
            </a:endParaRPr>
          </a:p>
          <a:p>
            <a:pPr indent="0" lvl="0" marL="0" rtl="0" algn="l">
              <a:spcBef>
                <a:spcPts val="1200"/>
              </a:spcBef>
              <a:spcAft>
                <a:spcPts val="0"/>
              </a:spcAft>
              <a:buNone/>
            </a:pPr>
            <a:r>
              <a:rPr lang="en" sz="1450">
                <a:solidFill>
                  <a:schemeClr val="dk1"/>
                </a:solidFill>
                <a:latin typeface="Times New Roman"/>
                <a:ea typeface="Times New Roman"/>
                <a:cs typeface="Times New Roman"/>
                <a:sym typeface="Times New Roman"/>
              </a:rPr>
              <a:t>Tea and rubber industries were introduced during British rule. </a:t>
            </a:r>
            <a:r>
              <a:rPr lang="en" sz="1450">
                <a:solidFill>
                  <a:schemeClr val="dk1"/>
                </a:solidFill>
                <a:latin typeface="Times New Roman"/>
                <a:ea typeface="Times New Roman"/>
                <a:cs typeface="Times New Roman"/>
                <a:sym typeface="Times New Roman"/>
              </a:rPr>
              <a:t>James</a:t>
            </a:r>
            <a:r>
              <a:rPr lang="en" sz="1450">
                <a:solidFill>
                  <a:schemeClr val="dk1"/>
                </a:solidFill>
                <a:latin typeface="Times New Roman"/>
                <a:ea typeface="Times New Roman"/>
                <a:cs typeface="Times New Roman"/>
                <a:sym typeface="Times New Roman"/>
              </a:rPr>
              <a:t> Taylor established Tea industry and director of Kew Gardens Sir Joseph Hooker recommended Rubber seeds be introduced. These were the basis of the thriving rubber and tea industries that continue to this day and contribute to the economy. Different zones were used for different crops. </a:t>
            </a:r>
            <a:endParaRPr sz="1450">
              <a:solidFill>
                <a:schemeClr val="dk1"/>
              </a:solidFill>
              <a:latin typeface="Times New Roman"/>
              <a:ea typeface="Times New Roman"/>
              <a:cs typeface="Times New Roman"/>
              <a:sym typeface="Times New Roman"/>
            </a:endParaRPr>
          </a:p>
          <a:p>
            <a:pPr indent="0" lvl="0" marL="0" rtl="0" algn="l">
              <a:spcBef>
                <a:spcPts val="1200"/>
              </a:spcBef>
              <a:spcAft>
                <a:spcPts val="0"/>
              </a:spcAft>
              <a:buNone/>
            </a:pPr>
            <a:r>
              <a:rPr lang="en" sz="1450">
                <a:solidFill>
                  <a:schemeClr val="dk1"/>
                </a:solidFill>
                <a:latin typeface="Times New Roman"/>
                <a:ea typeface="Times New Roman"/>
                <a:cs typeface="Times New Roman"/>
                <a:sym typeface="Times New Roman"/>
              </a:rPr>
              <a:t>Since independence, increased industrialisation and more recent industries lead to more forest clearing. </a:t>
            </a:r>
            <a:endParaRPr sz="1450">
              <a:solidFill>
                <a:schemeClr val="dk1"/>
              </a:solidFill>
              <a:latin typeface="Times New Roman"/>
              <a:ea typeface="Times New Roman"/>
              <a:cs typeface="Times New Roman"/>
              <a:sym typeface="Times New Roman"/>
            </a:endParaRPr>
          </a:p>
          <a:p>
            <a:pPr indent="0" lvl="0" marL="0" rtl="0" algn="l">
              <a:spcBef>
                <a:spcPts val="1200"/>
              </a:spcBef>
              <a:spcAft>
                <a:spcPts val="0"/>
              </a:spcAft>
              <a:buNone/>
            </a:pPr>
            <a:r>
              <a:rPr lang="en" sz="1450">
                <a:solidFill>
                  <a:schemeClr val="dk1"/>
                </a:solidFill>
                <a:latin typeface="Times New Roman"/>
                <a:ea typeface="Times New Roman"/>
                <a:cs typeface="Times New Roman"/>
                <a:sym typeface="Times New Roman"/>
              </a:rPr>
              <a:t>“About 200 years back Sri Lanka was almost entirely covered by forests, That was 90% of the total land surface. As described above, with the increasing industrialization, the rate of deforestation rapidly accelerated. Timber demand increased and forests were cleared for various types of economical plantations, such as Tea, Rubber , Coconut etc. Chena cultivation spread more widely with devastating results on the forest cover. The government established </a:t>
            </a:r>
            <a:r>
              <a:rPr lang="en" sz="1450">
                <a:solidFill>
                  <a:schemeClr val="dk1"/>
                </a:solidFill>
                <a:latin typeface="Times New Roman"/>
                <a:ea typeface="Times New Roman"/>
                <a:cs typeface="Times New Roman"/>
                <a:sym typeface="Times New Roman"/>
              </a:rPr>
              <a:t>ply-wood</a:t>
            </a:r>
            <a:r>
              <a:rPr lang="en" sz="1450">
                <a:solidFill>
                  <a:schemeClr val="dk1"/>
                </a:solidFill>
                <a:latin typeface="Times New Roman"/>
                <a:ea typeface="Times New Roman"/>
                <a:cs typeface="Times New Roman"/>
                <a:sym typeface="Times New Roman"/>
              </a:rPr>
              <a:t> industries and other timber companies that mainly contribute to the deforestation, especially in the wet zone.” (Ranaraja </a:t>
            </a:r>
            <a:r>
              <a:rPr i="1" lang="en" sz="1450">
                <a:solidFill>
                  <a:schemeClr val="dk1"/>
                </a:solidFill>
                <a:latin typeface="Times New Roman"/>
                <a:ea typeface="Times New Roman"/>
                <a:cs typeface="Times New Roman"/>
                <a:sym typeface="Times New Roman"/>
              </a:rPr>
              <a:t>et al</a:t>
            </a:r>
            <a:r>
              <a:rPr lang="en" sz="1450">
                <a:solidFill>
                  <a:schemeClr val="dk1"/>
                </a:solidFill>
                <a:latin typeface="Times New Roman"/>
                <a:ea typeface="Times New Roman"/>
                <a:cs typeface="Times New Roman"/>
                <a:sym typeface="Times New Roman"/>
              </a:rPr>
              <a:t>, 2019). This has </a:t>
            </a:r>
            <a:r>
              <a:rPr lang="en" sz="1450">
                <a:solidFill>
                  <a:schemeClr val="dk1"/>
                </a:solidFill>
                <a:latin typeface="Times New Roman"/>
                <a:ea typeface="Times New Roman"/>
                <a:cs typeface="Times New Roman"/>
                <a:sym typeface="Times New Roman"/>
              </a:rPr>
              <a:t>nonetheless also had benefits,</a:t>
            </a:r>
            <a:r>
              <a:rPr lang="en" sz="1450">
                <a:solidFill>
                  <a:schemeClr val="dk1"/>
                </a:solidFill>
                <a:latin typeface="Times New Roman"/>
                <a:ea typeface="Times New Roman"/>
                <a:cs typeface="Times New Roman"/>
                <a:sym typeface="Times New Roman"/>
              </a:rPr>
              <a:t> leading to economic growth and increased development. Sri lankan Tea is world famous. </a:t>
            </a:r>
            <a:endParaRPr sz="1450">
              <a:solidFill>
                <a:schemeClr val="dk1"/>
              </a:solidFill>
              <a:latin typeface="Times New Roman"/>
              <a:ea typeface="Times New Roman"/>
              <a:cs typeface="Times New Roman"/>
              <a:sym typeface="Times New Roman"/>
            </a:endParaRPr>
          </a:p>
          <a:p>
            <a:pPr indent="0" lvl="0" marL="0" rtl="0" algn="l">
              <a:spcBef>
                <a:spcPts val="1200"/>
              </a:spcBef>
              <a:spcAft>
                <a:spcPts val="1200"/>
              </a:spcAft>
              <a:buNone/>
            </a:pPr>
            <a:r>
              <a:rPr lang="en" sz="1450">
                <a:solidFill>
                  <a:schemeClr val="dk1"/>
                </a:solidFill>
                <a:latin typeface="Times New Roman"/>
                <a:ea typeface="Times New Roman"/>
                <a:cs typeface="Times New Roman"/>
                <a:sym typeface="Times New Roman"/>
              </a:rPr>
              <a:t>Covid-19 has also caused the country to declare and economic emergency. Decline in the </a:t>
            </a:r>
            <a:r>
              <a:rPr lang="en" sz="1450">
                <a:solidFill>
                  <a:schemeClr val="dk1"/>
                </a:solidFill>
                <a:latin typeface="Times New Roman"/>
                <a:ea typeface="Times New Roman"/>
                <a:cs typeface="Times New Roman"/>
                <a:sym typeface="Times New Roman"/>
              </a:rPr>
              <a:t>value</a:t>
            </a:r>
            <a:r>
              <a:rPr lang="en" sz="1450">
                <a:solidFill>
                  <a:schemeClr val="dk1"/>
                </a:solidFill>
                <a:latin typeface="Times New Roman"/>
                <a:ea typeface="Times New Roman"/>
                <a:cs typeface="Times New Roman"/>
                <a:sym typeface="Times New Roman"/>
              </a:rPr>
              <a:t> of their currency </a:t>
            </a:r>
            <a:r>
              <a:rPr lang="en" sz="1450">
                <a:solidFill>
                  <a:schemeClr val="dk1"/>
                </a:solidFill>
                <a:latin typeface="Times New Roman"/>
                <a:ea typeface="Times New Roman"/>
                <a:cs typeface="Times New Roman"/>
                <a:sym typeface="Times New Roman"/>
              </a:rPr>
              <a:t>has</a:t>
            </a:r>
            <a:r>
              <a:rPr lang="en" sz="1450">
                <a:solidFill>
                  <a:schemeClr val="dk1"/>
                </a:solidFill>
                <a:latin typeface="Times New Roman"/>
                <a:ea typeface="Times New Roman"/>
                <a:cs typeface="Times New Roman"/>
                <a:sym typeface="Times New Roman"/>
              </a:rPr>
              <a:t> </a:t>
            </a:r>
            <a:r>
              <a:rPr lang="en" sz="1450">
                <a:solidFill>
                  <a:schemeClr val="dk1"/>
                </a:solidFill>
                <a:latin typeface="Times New Roman"/>
                <a:ea typeface="Times New Roman"/>
                <a:cs typeface="Times New Roman"/>
                <a:sym typeface="Times New Roman"/>
              </a:rPr>
              <a:t>caused increase in food prices. Pandemic also reduced tourism which provided an additional source of income. Lockdown restrictions provided an opportunity for illegal loggers to encroach on nature preserves.</a:t>
            </a:r>
            <a:endParaRPr sz="1450">
              <a:solidFill>
                <a:schemeClr val="dk1"/>
              </a:solidFill>
              <a:latin typeface="Times New Roman"/>
              <a:ea typeface="Times New Roman"/>
              <a:cs typeface="Times New Roman"/>
              <a:sym typeface="Times New Roman"/>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2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3020">
                <a:latin typeface="Times New Roman"/>
                <a:ea typeface="Times New Roman"/>
                <a:cs typeface="Times New Roman"/>
                <a:sym typeface="Times New Roman"/>
              </a:rPr>
              <a:t>Solutions. </a:t>
            </a:r>
            <a:endParaRPr sz="3020">
              <a:latin typeface="Times New Roman"/>
              <a:ea typeface="Times New Roman"/>
              <a:cs typeface="Times New Roman"/>
              <a:sym typeface="Times New Roman"/>
            </a:endParaRPr>
          </a:p>
        </p:txBody>
      </p:sp>
      <p:sp>
        <p:nvSpPr>
          <p:cNvPr id="139" name="Google Shape;139;p2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87350" lvl="0" marL="457200" rtl="0" algn="l">
              <a:spcBef>
                <a:spcPts val="0"/>
              </a:spcBef>
              <a:spcAft>
                <a:spcPts val="0"/>
              </a:spcAft>
              <a:buClr>
                <a:schemeClr val="dk1"/>
              </a:buClr>
              <a:buSzPts val="2500"/>
              <a:buFont typeface="Times New Roman"/>
              <a:buChar char="●"/>
            </a:pPr>
            <a:r>
              <a:rPr lang="en" sz="2500">
                <a:solidFill>
                  <a:schemeClr val="dk1"/>
                </a:solidFill>
                <a:latin typeface="Times New Roman"/>
                <a:ea typeface="Times New Roman"/>
                <a:cs typeface="Times New Roman"/>
                <a:sym typeface="Times New Roman"/>
              </a:rPr>
              <a:t>Protected areas and sustainable forest policy have helped to reduce the rate of deforestation in certain parts of the country. </a:t>
            </a:r>
            <a:endParaRPr sz="2500">
              <a:solidFill>
                <a:schemeClr val="dk1"/>
              </a:solidFill>
              <a:latin typeface="Times New Roman"/>
              <a:ea typeface="Times New Roman"/>
              <a:cs typeface="Times New Roman"/>
              <a:sym typeface="Times New Roman"/>
            </a:endParaRPr>
          </a:p>
          <a:p>
            <a:pPr indent="0" lvl="0" marL="0" rtl="0" algn="l">
              <a:spcBef>
                <a:spcPts val="1200"/>
              </a:spcBef>
              <a:spcAft>
                <a:spcPts val="0"/>
              </a:spcAft>
              <a:buNone/>
            </a:pPr>
            <a:r>
              <a:t/>
            </a:r>
            <a:endParaRPr sz="2500">
              <a:solidFill>
                <a:schemeClr val="dk1"/>
              </a:solidFill>
              <a:latin typeface="Times New Roman"/>
              <a:ea typeface="Times New Roman"/>
              <a:cs typeface="Times New Roman"/>
              <a:sym typeface="Times New Roman"/>
            </a:endParaRPr>
          </a:p>
          <a:p>
            <a:pPr indent="-387350" lvl="0" marL="457200" rtl="0" algn="l">
              <a:spcBef>
                <a:spcPts val="1200"/>
              </a:spcBef>
              <a:spcAft>
                <a:spcPts val="0"/>
              </a:spcAft>
              <a:buClr>
                <a:schemeClr val="dk1"/>
              </a:buClr>
              <a:buSzPts val="2500"/>
              <a:buFont typeface="Times New Roman"/>
              <a:buChar char="●"/>
            </a:pPr>
            <a:r>
              <a:rPr lang="en" sz="2500">
                <a:solidFill>
                  <a:schemeClr val="dk1"/>
                </a:solidFill>
                <a:latin typeface="Times New Roman"/>
                <a:ea typeface="Times New Roman"/>
                <a:cs typeface="Times New Roman"/>
                <a:sym typeface="Times New Roman"/>
              </a:rPr>
              <a:t>Deforestation rates have decreased by 35% since 1990s due to conservation measures. </a:t>
            </a:r>
            <a:endParaRPr sz="2500">
              <a:solidFill>
                <a:schemeClr val="dk1"/>
              </a:solidFill>
              <a:latin typeface="Times New Roman"/>
              <a:ea typeface="Times New Roman"/>
              <a:cs typeface="Times New Roman"/>
              <a:sym typeface="Times New Roman"/>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sp>
        <p:nvSpPr>
          <p:cNvPr id="64" name="Google Shape;64;p14"/>
          <p:cNvSpPr txBox="1"/>
          <p:nvPr>
            <p:ph type="title"/>
          </p:nvPr>
        </p:nvSpPr>
        <p:spPr>
          <a:xfrm>
            <a:off x="311700" y="75400"/>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3620">
                <a:latin typeface="Times New Roman"/>
                <a:ea typeface="Times New Roman"/>
                <a:cs typeface="Times New Roman"/>
                <a:sym typeface="Times New Roman"/>
              </a:rPr>
              <a:t>Sri Lanka</a:t>
            </a:r>
            <a:endParaRPr sz="3620">
              <a:latin typeface="Times New Roman"/>
              <a:ea typeface="Times New Roman"/>
              <a:cs typeface="Times New Roman"/>
              <a:sym typeface="Times New Roman"/>
            </a:endParaRPr>
          </a:p>
        </p:txBody>
      </p:sp>
      <p:sp>
        <p:nvSpPr>
          <p:cNvPr id="65" name="Google Shape;65;p14"/>
          <p:cNvSpPr txBox="1"/>
          <p:nvPr>
            <p:ph idx="1" type="body"/>
          </p:nvPr>
        </p:nvSpPr>
        <p:spPr>
          <a:xfrm>
            <a:off x="311700" y="782800"/>
            <a:ext cx="8520600" cy="4360800"/>
          </a:xfrm>
          <a:prstGeom prst="rect">
            <a:avLst/>
          </a:prstGeom>
        </p:spPr>
        <p:txBody>
          <a:bodyPr anchorCtr="0" anchor="t" bIns="91425" lIns="91425" spcFirstLastPara="1" rIns="91425" wrap="square" tIns="91425">
            <a:normAutofit fontScale="85000" lnSpcReduction="10000"/>
          </a:bodyPr>
          <a:lstStyle/>
          <a:p>
            <a:pPr indent="0" lvl="0" marL="0" rtl="0" algn="l">
              <a:spcBef>
                <a:spcPts val="0"/>
              </a:spcBef>
              <a:spcAft>
                <a:spcPts val="0"/>
              </a:spcAft>
              <a:buNone/>
            </a:pPr>
            <a:r>
              <a:rPr lang="en">
                <a:solidFill>
                  <a:schemeClr val="dk1"/>
                </a:solidFill>
                <a:latin typeface="Times New Roman"/>
                <a:ea typeface="Times New Roman"/>
                <a:cs typeface="Times New Roman"/>
                <a:sym typeface="Times New Roman"/>
              </a:rPr>
              <a:t>Tropical Island off the South-eastern coast of India. Part of the Indian subcontinent.</a:t>
            </a:r>
            <a:endParaRPr>
              <a:solidFill>
                <a:schemeClr val="dk1"/>
              </a:solidFill>
              <a:latin typeface="Times New Roman"/>
              <a:ea typeface="Times New Roman"/>
              <a:cs typeface="Times New Roman"/>
              <a:sym typeface="Times New Roman"/>
            </a:endParaRPr>
          </a:p>
          <a:p>
            <a:pPr indent="0" lvl="0" marL="0" rtl="0" algn="l">
              <a:spcBef>
                <a:spcPts val="1200"/>
              </a:spcBef>
              <a:spcAft>
                <a:spcPts val="0"/>
              </a:spcAft>
              <a:buNone/>
            </a:pPr>
            <a:r>
              <a:rPr lang="en">
                <a:solidFill>
                  <a:schemeClr val="dk1"/>
                </a:solidFill>
                <a:latin typeface="Times New Roman"/>
                <a:ea typeface="Times New Roman"/>
                <a:cs typeface="Times New Roman"/>
                <a:sym typeface="Times New Roman"/>
              </a:rPr>
              <a:t>Developing country.</a:t>
            </a:r>
            <a:endParaRPr>
              <a:solidFill>
                <a:schemeClr val="dk1"/>
              </a:solidFill>
              <a:latin typeface="Times New Roman"/>
              <a:ea typeface="Times New Roman"/>
              <a:cs typeface="Times New Roman"/>
              <a:sym typeface="Times New Roman"/>
            </a:endParaRPr>
          </a:p>
          <a:p>
            <a:pPr indent="0" lvl="0" marL="0" rtl="0" algn="l">
              <a:spcBef>
                <a:spcPts val="1200"/>
              </a:spcBef>
              <a:spcAft>
                <a:spcPts val="0"/>
              </a:spcAft>
              <a:buNone/>
            </a:pPr>
            <a:r>
              <a:rPr lang="en">
                <a:solidFill>
                  <a:schemeClr val="dk1"/>
                </a:solidFill>
                <a:latin typeface="Times New Roman"/>
                <a:ea typeface="Times New Roman"/>
                <a:cs typeface="Times New Roman"/>
                <a:sym typeface="Times New Roman"/>
              </a:rPr>
              <a:t>HDI: 0782. 72nd.</a:t>
            </a:r>
            <a:endParaRPr>
              <a:solidFill>
                <a:schemeClr val="dk1"/>
              </a:solidFill>
              <a:latin typeface="Times New Roman"/>
              <a:ea typeface="Times New Roman"/>
              <a:cs typeface="Times New Roman"/>
              <a:sym typeface="Times New Roman"/>
            </a:endParaRPr>
          </a:p>
          <a:p>
            <a:pPr indent="0" lvl="0" marL="0" rtl="0" algn="l">
              <a:spcBef>
                <a:spcPts val="1200"/>
              </a:spcBef>
              <a:spcAft>
                <a:spcPts val="0"/>
              </a:spcAft>
              <a:buClr>
                <a:schemeClr val="dk1"/>
              </a:buClr>
              <a:buSzPct val="61111"/>
              <a:buFont typeface="Arial"/>
              <a:buNone/>
            </a:pPr>
            <a:r>
              <a:rPr lang="en">
                <a:solidFill>
                  <a:schemeClr val="dk1"/>
                </a:solidFill>
                <a:latin typeface="Times New Roman"/>
                <a:ea typeface="Times New Roman"/>
                <a:cs typeface="Times New Roman"/>
                <a:sym typeface="Times New Roman"/>
              </a:rPr>
              <a:t>‘High’ Human development index. </a:t>
            </a:r>
            <a:endParaRPr>
              <a:solidFill>
                <a:schemeClr val="dk1"/>
              </a:solidFill>
              <a:latin typeface="Times New Roman"/>
              <a:ea typeface="Times New Roman"/>
              <a:cs typeface="Times New Roman"/>
              <a:sym typeface="Times New Roman"/>
            </a:endParaRPr>
          </a:p>
          <a:p>
            <a:pPr indent="0" lvl="0" marL="0" rtl="0" algn="l">
              <a:spcBef>
                <a:spcPts val="1200"/>
              </a:spcBef>
              <a:spcAft>
                <a:spcPts val="0"/>
              </a:spcAft>
              <a:buNone/>
            </a:pPr>
            <a:r>
              <a:rPr lang="en">
                <a:solidFill>
                  <a:schemeClr val="dk1"/>
                </a:solidFill>
                <a:latin typeface="Times New Roman"/>
                <a:ea typeface="Times New Roman"/>
                <a:cs typeface="Times New Roman"/>
                <a:sym typeface="Times New Roman"/>
              </a:rPr>
              <a:t>Population: ~ </a:t>
            </a:r>
            <a:r>
              <a:rPr lang="en">
                <a:solidFill>
                  <a:schemeClr val="dk1"/>
                </a:solidFill>
                <a:highlight>
                  <a:srgbClr val="F8F9FA"/>
                </a:highlight>
                <a:latin typeface="Times New Roman"/>
                <a:ea typeface="Times New Roman"/>
                <a:cs typeface="Times New Roman"/>
                <a:sym typeface="Times New Roman"/>
              </a:rPr>
              <a:t>22,156,000 as of 2020. </a:t>
            </a:r>
            <a:endParaRPr>
              <a:solidFill>
                <a:schemeClr val="dk1"/>
              </a:solidFill>
              <a:highlight>
                <a:srgbClr val="F8F9FA"/>
              </a:highlight>
              <a:latin typeface="Times New Roman"/>
              <a:ea typeface="Times New Roman"/>
              <a:cs typeface="Times New Roman"/>
              <a:sym typeface="Times New Roman"/>
            </a:endParaRPr>
          </a:p>
          <a:p>
            <a:pPr indent="0" lvl="0" marL="0" rtl="0" algn="l">
              <a:spcBef>
                <a:spcPts val="1200"/>
              </a:spcBef>
              <a:spcAft>
                <a:spcPts val="0"/>
              </a:spcAft>
              <a:buNone/>
            </a:pPr>
            <a:r>
              <a:rPr lang="en">
                <a:solidFill>
                  <a:schemeClr val="dk1"/>
                </a:solidFill>
                <a:highlight>
                  <a:srgbClr val="F8F9FA"/>
                </a:highlight>
                <a:latin typeface="Times New Roman"/>
                <a:ea typeface="Times New Roman"/>
                <a:cs typeface="Times New Roman"/>
                <a:sym typeface="Times New Roman"/>
              </a:rPr>
              <a:t>Economy Primary exports: Clothing and textiles, Tea. </a:t>
            </a:r>
            <a:endParaRPr>
              <a:solidFill>
                <a:schemeClr val="dk1"/>
              </a:solidFill>
              <a:highlight>
                <a:srgbClr val="F8F9FA"/>
              </a:highlight>
              <a:latin typeface="Times New Roman"/>
              <a:ea typeface="Times New Roman"/>
              <a:cs typeface="Times New Roman"/>
              <a:sym typeface="Times New Roman"/>
            </a:endParaRPr>
          </a:p>
          <a:p>
            <a:pPr indent="0" lvl="0" marL="0" rtl="0" algn="l">
              <a:spcBef>
                <a:spcPts val="1200"/>
              </a:spcBef>
              <a:spcAft>
                <a:spcPts val="0"/>
              </a:spcAft>
              <a:buNone/>
            </a:pPr>
            <a:r>
              <a:rPr lang="en">
                <a:solidFill>
                  <a:schemeClr val="dk1"/>
                </a:solidFill>
                <a:highlight>
                  <a:srgbClr val="F8F9FA"/>
                </a:highlight>
                <a:latin typeface="Times New Roman"/>
                <a:ea typeface="Times New Roman"/>
                <a:cs typeface="Times New Roman"/>
                <a:sym typeface="Times New Roman"/>
              </a:rPr>
              <a:t>Secondary exports: Coconuts, rubber, fish, Spices, gemstones. </a:t>
            </a:r>
            <a:endParaRPr>
              <a:solidFill>
                <a:schemeClr val="dk1"/>
              </a:solidFill>
              <a:highlight>
                <a:srgbClr val="F8F9FA"/>
              </a:highlight>
              <a:latin typeface="Times New Roman"/>
              <a:ea typeface="Times New Roman"/>
              <a:cs typeface="Times New Roman"/>
              <a:sym typeface="Times New Roman"/>
            </a:endParaRPr>
          </a:p>
          <a:p>
            <a:pPr indent="0" lvl="0" marL="0" rtl="0" algn="l">
              <a:spcBef>
                <a:spcPts val="1200"/>
              </a:spcBef>
              <a:spcAft>
                <a:spcPts val="0"/>
              </a:spcAft>
              <a:buNone/>
            </a:pPr>
            <a:r>
              <a:rPr lang="en">
                <a:solidFill>
                  <a:schemeClr val="dk1"/>
                </a:solidFill>
                <a:highlight>
                  <a:srgbClr val="F8F9FA"/>
                </a:highlight>
                <a:latin typeface="Times New Roman"/>
                <a:ea typeface="Times New Roman"/>
                <a:cs typeface="Times New Roman"/>
                <a:sym typeface="Times New Roman"/>
              </a:rPr>
              <a:t>Ecoregions include: Tropical and subtropical broadleaf forest (Both lowland and montane), Tropical and subtropical dry broadleaf forests, </a:t>
            </a:r>
            <a:r>
              <a:rPr lang="en">
                <a:solidFill>
                  <a:schemeClr val="dk1"/>
                </a:solidFill>
                <a:highlight>
                  <a:srgbClr val="F8F9FA"/>
                </a:highlight>
                <a:latin typeface="Times New Roman"/>
                <a:ea typeface="Times New Roman"/>
                <a:cs typeface="Times New Roman"/>
                <a:sym typeface="Times New Roman"/>
              </a:rPr>
              <a:t>Shrublands, </a:t>
            </a:r>
            <a:r>
              <a:rPr lang="en">
                <a:solidFill>
                  <a:schemeClr val="dk1"/>
                </a:solidFill>
                <a:highlight>
                  <a:srgbClr val="F8F9FA"/>
                </a:highlight>
                <a:latin typeface="Times New Roman"/>
                <a:ea typeface="Times New Roman"/>
                <a:cs typeface="Times New Roman"/>
                <a:sym typeface="Times New Roman"/>
              </a:rPr>
              <a:t>Savannah grasslands, Temperate montane peak.</a:t>
            </a:r>
            <a:endParaRPr>
              <a:solidFill>
                <a:schemeClr val="dk1"/>
              </a:solidFill>
              <a:highlight>
                <a:srgbClr val="F8F9FA"/>
              </a:highlight>
              <a:latin typeface="Times New Roman"/>
              <a:ea typeface="Times New Roman"/>
              <a:cs typeface="Times New Roman"/>
              <a:sym typeface="Times New Roman"/>
            </a:endParaRPr>
          </a:p>
          <a:p>
            <a:pPr indent="0" lvl="0" marL="0" rtl="0" algn="l">
              <a:spcBef>
                <a:spcPts val="1200"/>
              </a:spcBef>
              <a:spcAft>
                <a:spcPts val="0"/>
              </a:spcAft>
              <a:buNone/>
            </a:pPr>
            <a:r>
              <a:rPr lang="en">
                <a:solidFill>
                  <a:schemeClr val="dk1"/>
                </a:solidFill>
                <a:highlight>
                  <a:srgbClr val="F8F9FA"/>
                </a:highlight>
                <a:latin typeface="Times New Roman"/>
                <a:ea typeface="Times New Roman"/>
                <a:cs typeface="Times New Roman"/>
                <a:sym typeface="Times New Roman"/>
              </a:rPr>
              <a:t>Monsoonal climate. North and South experience wet and dry seasons at different times of year.</a:t>
            </a:r>
            <a:endParaRPr>
              <a:solidFill>
                <a:schemeClr val="dk1"/>
              </a:solidFill>
              <a:highlight>
                <a:srgbClr val="F8F9FA"/>
              </a:highlight>
              <a:latin typeface="Times New Roman"/>
              <a:ea typeface="Times New Roman"/>
              <a:cs typeface="Times New Roman"/>
              <a:sym typeface="Times New Roman"/>
            </a:endParaRPr>
          </a:p>
          <a:p>
            <a:pPr indent="0" lvl="0" marL="0" rtl="0" algn="l">
              <a:spcBef>
                <a:spcPts val="1200"/>
              </a:spcBef>
              <a:spcAft>
                <a:spcPts val="1200"/>
              </a:spcAft>
              <a:buNone/>
            </a:pPr>
            <a:r>
              <a:t/>
            </a:r>
            <a:endParaRPr>
              <a:solidFill>
                <a:schemeClr val="dk1"/>
              </a:solidFill>
              <a:latin typeface="Times New Roman"/>
              <a:ea typeface="Times New Roman"/>
              <a:cs typeface="Times New Roman"/>
              <a:sym typeface="Times New Roman"/>
            </a:endParaRPr>
          </a:p>
        </p:txBody>
      </p:sp>
      <p:pic>
        <p:nvPicPr>
          <p:cNvPr id="66" name="Google Shape;66;p14"/>
          <p:cNvPicPr preferRelativeResize="0"/>
          <p:nvPr/>
        </p:nvPicPr>
        <p:blipFill>
          <a:blip r:embed="rId3">
            <a:alphaModFix/>
          </a:blip>
          <a:stretch>
            <a:fillRect/>
          </a:stretch>
        </p:blipFill>
        <p:spPr>
          <a:xfrm>
            <a:off x="6990076" y="75400"/>
            <a:ext cx="1988199" cy="994125"/>
          </a:xfrm>
          <a:prstGeom prst="rect">
            <a:avLst/>
          </a:prstGeom>
          <a:noFill/>
          <a:ln>
            <a:noFill/>
          </a:ln>
        </p:spPr>
      </p:pic>
      <p:pic>
        <p:nvPicPr>
          <p:cNvPr id="67" name="Google Shape;67;p14"/>
          <p:cNvPicPr preferRelativeResize="0"/>
          <p:nvPr/>
        </p:nvPicPr>
        <p:blipFill>
          <a:blip r:embed="rId4">
            <a:alphaModFix/>
          </a:blip>
          <a:stretch>
            <a:fillRect/>
          </a:stretch>
        </p:blipFill>
        <p:spPr>
          <a:xfrm>
            <a:off x="6098624" y="1396975"/>
            <a:ext cx="2265300" cy="18844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p15"/>
          <p:cNvSpPr txBox="1"/>
          <p:nvPr>
            <p:ph type="title"/>
          </p:nvPr>
        </p:nvSpPr>
        <p:spPr>
          <a:xfrm>
            <a:off x="311700" y="3247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3620">
                <a:latin typeface="Times New Roman"/>
                <a:ea typeface="Times New Roman"/>
                <a:cs typeface="Times New Roman"/>
                <a:sym typeface="Times New Roman"/>
              </a:rPr>
              <a:t>Endemic Species</a:t>
            </a:r>
            <a:endParaRPr sz="3620">
              <a:latin typeface="Times New Roman"/>
              <a:ea typeface="Times New Roman"/>
              <a:cs typeface="Times New Roman"/>
              <a:sym typeface="Times New Roman"/>
            </a:endParaRPr>
          </a:p>
        </p:txBody>
      </p:sp>
      <p:sp>
        <p:nvSpPr>
          <p:cNvPr id="73" name="Google Shape;73;p15"/>
          <p:cNvSpPr txBox="1"/>
          <p:nvPr>
            <p:ph idx="1" type="body"/>
          </p:nvPr>
        </p:nvSpPr>
        <p:spPr>
          <a:xfrm>
            <a:off x="0" y="849000"/>
            <a:ext cx="9144000" cy="4294500"/>
          </a:xfrm>
          <a:prstGeom prst="rect">
            <a:avLst/>
          </a:prstGeom>
        </p:spPr>
        <p:txBody>
          <a:bodyPr anchorCtr="0" anchor="t" bIns="91425" lIns="91425" spcFirstLastPara="1" rIns="91425" wrap="square" tIns="91425">
            <a:noAutofit/>
          </a:bodyPr>
          <a:lstStyle/>
          <a:p>
            <a:pPr indent="-374650" lvl="0" marL="457200" rtl="0" algn="l">
              <a:spcBef>
                <a:spcPts val="0"/>
              </a:spcBef>
              <a:spcAft>
                <a:spcPts val="0"/>
              </a:spcAft>
              <a:buClr>
                <a:schemeClr val="dk1"/>
              </a:buClr>
              <a:buSzPts val="2300"/>
              <a:buFont typeface="Times New Roman"/>
              <a:buChar char="●"/>
            </a:pPr>
            <a:r>
              <a:rPr lang="en" sz="2300">
                <a:solidFill>
                  <a:schemeClr val="dk1"/>
                </a:solidFill>
                <a:latin typeface="Times New Roman"/>
                <a:ea typeface="Times New Roman"/>
                <a:cs typeface="Times New Roman"/>
                <a:sym typeface="Times New Roman"/>
              </a:rPr>
              <a:t>34 known endemic bird species.</a:t>
            </a:r>
            <a:endParaRPr sz="2300">
              <a:solidFill>
                <a:schemeClr val="dk1"/>
              </a:solidFill>
              <a:latin typeface="Times New Roman"/>
              <a:ea typeface="Times New Roman"/>
              <a:cs typeface="Times New Roman"/>
              <a:sym typeface="Times New Roman"/>
            </a:endParaRPr>
          </a:p>
          <a:p>
            <a:pPr indent="-374650" lvl="0" marL="457200" rtl="0" algn="l">
              <a:spcBef>
                <a:spcPts val="0"/>
              </a:spcBef>
              <a:spcAft>
                <a:spcPts val="0"/>
              </a:spcAft>
              <a:buClr>
                <a:schemeClr val="dk1"/>
              </a:buClr>
              <a:buSzPts val="2300"/>
              <a:buFont typeface="Times New Roman"/>
              <a:buChar char="●"/>
            </a:pPr>
            <a:r>
              <a:rPr lang="en" sz="2300">
                <a:solidFill>
                  <a:schemeClr val="dk1"/>
                </a:solidFill>
                <a:latin typeface="Times New Roman"/>
                <a:ea typeface="Times New Roman"/>
                <a:cs typeface="Times New Roman"/>
                <a:sym typeface="Times New Roman"/>
              </a:rPr>
              <a:t>21 known endemic mammal species. Unique subspecies of e.g. Asian Elephant (Sri Lankan elephant)</a:t>
            </a:r>
            <a:r>
              <a:rPr lang="en" sz="2300">
                <a:solidFill>
                  <a:schemeClr val="dk1"/>
                </a:solidFill>
                <a:latin typeface="Times New Roman"/>
                <a:ea typeface="Times New Roman"/>
                <a:cs typeface="Times New Roman"/>
                <a:sym typeface="Times New Roman"/>
              </a:rPr>
              <a:t> </a:t>
            </a:r>
            <a:r>
              <a:rPr lang="en" sz="2300">
                <a:solidFill>
                  <a:schemeClr val="dk1"/>
                </a:solidFill>
                <a:highlight>
                  <a:srgbClr val="FFFFFF"/>
                </a:highlight>
                <a:latin typeface="Times New Roman"/>
                <a:ea typeface="Times New Roman"/>
                <a:cs typeface="Times New Roman"/>
                <a:sym typeface="Times New Roman"/>
              </a:rPr>
              <a:t>(</a:t>
            </a:r>
            <a:r>
              <a:rPr i="1" lang="en" sz="2300">
                <a:solidFill>
                  <a:schemeClr val="dk1"/>
                </a:solidFill>
                <a:highlight>
                  <a:srgbClr val="FFFFFF"/>
                </a:highlight>
                <a:latin typeface="Times New Roman"/>
                <a:ea typeface="Times New Roman"/>
                <a:cs typeface="Times New Roman"/>
                <a:sym typeface="Times New Roman"/>
              </a:rPr>
              <a:t>Elephas maximus maximus</a:t>
            </a:r>
            <a:r>
              <a:rPr lang="en" sz="2300">
                <a:solidFill>
                  <a:schemeClr val="dk1"/>
                </a:solidFill>
                <a:highlight>
                  <a:srgbClr val="FFFFFF"/>
                </a:highlight>
                <a:latin typeface="Times New Roman"/>
                <a:ea typeface="Times New Roman"/>
                <a:cs typeface="Times New Roman"/>
                <a:sym typeface="Times New Roman"/>
              </a:rPr>
              <a:t>).</a:t>
            </a:r>
            <a:endParaRPr sz="2300">
              <a:solidFill>
                <a:schemeClr val="dk1"/>
              </a:solidFill>
              <a:latin typeface="Times New Roman"/>
              <a:ea typeface="Times New Roman"/>
              <a:cs typeface="Times New Roman"/>
              <a:sym typeface="Times New Roman"/>
            </a:endParaRPr>
          </a:p>
          <a:p>
            <a:pPr indent="-374650" lvl="0" marL="457200" rtl="0" algn="l">
              <a:spcBef>
                <a:spcPts val="0"/>
              </a:spcBef>
              <a:spcAft>
                <a:spcPts val="0"/>
              </a:spcAft>
              <a:buClr>
                <a:schemeClr val="dk1"/>
              </a:buClr>
              <a:buSzPts val="2300"/>
              <a:buFont typeface="Times New Roman"/>
              <a:buChar char="●"/>
            </a:pPr>
            <a:r>
              <a:rPr lang="en" sz="2300">
                <a:solidFill>
                  <a:schemeClr val="dk1"/>
                </a:solidFill>
                <a:latin typeface="Times New Roman"/>
                <a:ea typeface="Times New Roman"/>
                <a:cs typeface="Times New Roman"/>
                <a:sym typeface="Times New Roman"/>
              </a:rPr>
              <a:t>54 endemic snake species.</a:t>
            </a:r>
            <a:endParaRPr sz="2300">
              <a:solidFill>
                <a:schemeClr val="dk1"/>
              </a:solidFill>
              <a:latin typeface="Times New Roman"/>
              <a:ea typeface="Times New Roman"/>
              <a:cs typeface="Times New Roman"/>
              <a:sym typeface="Times New Roman"/>
            </a:endParaRPr>
          </a:p>
          <a:p>
            <a:pPr indent="-374650" lvl="0" marL="457200" rtl="0" algn="l">
              <a:spcBef>
                <a:spcPts val="0"/>
              </a:spcBef>
              <a:spcAft>
                <a:spcPts val="0"/>
              </a:spcAft>
              <a:buClr>
                <a:schemeClr val="dk1"/>
              </a:buClr>
              <a:buSzPts val="2300"/>
              <a:buFont typeface="Times New Roman"/>
              <a:buChar char="●"/>
            </a:pPr>
            <a:r>
              <a:rPr lang="en" sz="2300">
                <a:solidFill>
                  <a:schemeClr val="dk1"/>
                </a:solidFill>
                <a:latin typeface="Times New Roman"/>
                <a:ea typeface="Times New Roman"/>
                <a:cs typeface="Times New Roman"/>
                <a:sym typeface="Times New Roman"/>
              </a:rPr>
              <a:t>Also recently discovered endemic </a:t>
            </a:r>
            <a:r>
              <a:rPr lang="en" sz="2300">
                <a:solidFill>
                  <a:schemeClr val="dk1"/>
                </a:solidFill>
                <a:latin typeface="Times New Roman"/>
                <a:ea typeface="Times New Roman"/>
                <a:cs typeface="Times New Roman"/>
                <a:sym typeface="Times New Roman"/>
              </a:rPr>
              <a:t>geckos</a:t>
            </a:r>
            <a:r>
              <a:rPr lang="en" sz="2300">
                <a:solidFill>
                  <a:schemeClr val="dk1"/>
                </a:solidFill>
                <a:latin typeface="Times New Roman"/>
                <a:ea typeface="Times New Roman"/>
                <a:cs typeface="Times New Roman"/>
                <a:sym typeface="Times New Roman"/>
              </a:rPr>
              <a:t> and skinks. </a:t>
            </a:r>
            <a:endParaRPr sz="2300">
              <a:solidFill>
                <a:schemeClr val="dk1"/>
              </a:solidFill>
              <a:latin typeface="Times New Roman"/>
              <a:ea typeface="Times New Roman"/>
              <a:cs typeface="Times New Roman"/>
              <a:sym typeface="Times New Roman"/>
            </a:endParaRPr>
          </a:p>
          <a:p>
            <a:pPr indent="-374650" lvl="0" marL="457200" rtl="0" algn="l">
              <a:spcBef>
                <a:spcPts val="0"/>
              </a:spcBef>
              <a:spcAft>
                <a:spcPts val="0"/>
              </a:spcAft>
              <a:buClr>
                <a:schemeClr val="dk1"/>
              </a:buClr>
              <a:buSzPts val="2300"/>
              <a:buFont typeface="Times New Roman"/>
              <a:buChar char="●"/>
            </a:pPr>
            <a:r>
              <a:rPr lang="en" sz="2300">
                <a:solidFill>
                  <a:schemeClr val="dk1"/>
                </a:solidFill>
                <a:latin typeface="Times New Roman"/>
                <a:ea typeface="Times New Roman"/>
                <a:cs typeface="Times New Roman"/>
                <a:sym typeface="Times New Roman"/>
              </a:rPr>
              <a:t>90 of 120 known amphibian species are endemic. Highest amphibian endemism in Asia. </a:t>
            </a:r>
            <a:endParaRPr sz="2300">
              <a:solidFill>
                <a:schemeClr val="dk1"/>
              </a:solidFill>
              <a:latin typeface="Times New Roman"/>
              <a:ea typeface="Times New Roman"/>
              <a:cs typeface="Times New Roman"/>
              <a:sym typeface="Times New Roman"/>
            </a:endParaRPr>
          </a:p>
          <a:p>
            <a:pPr indent="-374650" lvl="0" marL="457200" rtl="0" algn="l">
              <a:spcBef>
                <a:spcPts val="0"/>
              </a:spcBef>
              <a:spcAft>
                <a:spcPts val="0"/>
              </a:spcAft>
              <a:buClr>
                <a:schemeClr val="dk1"/>
              </a:buClr>
              <a:buSzPts val="2300"/>
              <a:buFont typeface="Times New Roman"/>
              <a:buChar char="●"/>
            </a:pPr>
            <a:r>
              <a:rPr lang="en" sz="2300">
                <a:solidFill>
                  <a:schemeClr val="dk1"/>
                </a:solidFill>
                <a:latin typeface="Times New Roman"/>
                <a:ea typeface="Times New Roman"/>
                <a:cs typeface="Times New Roman"/>
                <a:sym typeface="Times New Roman"/>
              </a:rPr>
              <a:t>53 of 95 known freshwater fish species are endemic. </a:t>
            </a:r>
            <a:endParaRPr sz="2300">
              <a:solidFill>
                <a:schemeClr val="dk1"/>
              </a:solidFill>
              <a:latin typeface="Times New Roman"/>
              <a:ea typeface="Times New Roman"/>
              <a:cs typeface="Times New Roman"/>
              <a:sym typeface="Times New Roman"/>
            </a:endParaRPr>
          </a:p>
          <a:p>
            <a:pPr indent="-374650" lvl="0" marL="457200" rtl="0" algn="l">
              <a:spcBef>
                <a:spcPts val="0"/>
              </a:spcBef>
              <a:spcAft>
                <a:spcPts val="0"/>
              </a:spcAft>
              <a:buClr>
                <a:schemeClr val="dk1"/>
              </a:buClr>
              <a:buSzPts val="2300"/>
              <a:buFont typeface="Times New Roman"/>
              <a:buChar char="●"/>
            </a:pPr>
            <a:r>
              <a:rPr lang="en" sz="2300">
                <a:solidFill>
                  <a:schemeClr val="dk1"/>
                </a:solidFill>
                <a:latin typeface="Times New Roman"/>
                <a:ea typeface="Times New Roman"/>
                <a:cs typeface="Times New Roman"/>
                <a:sym typeface="Times New Roman"/>
              </a:rPr>
              <a:t>Many endemic invertebrates, consisting of multiple taxonomic groups.</a:t>
            </a:r>
            <a:endParaRPr sz="2300">
              <a:solidFill>
                <a:schemeClr val="dk1"/>
              </a:solidFill>
              <a:latin typeface="Times New Roman"/>
              <a:ea typeface="Times New Roman"/>
              <a:cs typeface="Times New Roman"/>
              <a:sym typeface="Times New Roman"/>
            </a:endParaRPr>
          </a:p>
          <a:p>
            <a:pPr indent="-374650" lvl="0" marL="457200" rtl="0" algn="l">
              <a:spcBef>
                <a:spcPts val="0"/>
              </a:spcBef>
              <a:spcAft>
                <a:spcPts val="0"/>
              </a:spcAft>
              <a:buClr>
                <a:schemeClr val="dk1"/>
              </a:buClr>
              <a:buSzPts val="2300"/>
              <a:buFont typeface="Times New Roman"/>
              <a:buChar char="●"/>
            </a:pPr>
            <a:r>
              <a:rPr lang="en" sz="2300">
                <a:solidFill>
                  <a:schemeClr val="dk1"/>
                </a:solidFill>
                <a:latin typeface="Times New Roman"/>
                <a:ea typeface="Times New Roman"/>
                <a:cs typeface="Times New Roman"/>
                <a:sym typeface="Times New Roman"/>
              </a:rPr>
              <a:t>Many endemic plant species.  </a:t>
            </a:r>
            <a:endParaRPr sz="2300">
              <a:solidFill>
                <a:schemeClr val="dk1"/>
              </a:solidFill>
              <a:latin typeface="Times New Roman"/>
              <a:ea typeface="Times New Roman"/>
              <a:cs typeface="Times New Roman"/>
              <a:sym typeface="Times New Roman"/>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16"/>
          <p:cNvSpPr txBox="1"/>
          <p:nvPr>
            <p:ph type="title"/>
          </p:nvPr>
        </p:nvSpPr>
        <p:spPr>
          <a:xfrm>
            <a:off x="467550" y="15070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sz="2911">
                <a:latin typeface="Times New Roman"/>
                <a:ea typeface="Times New Roman"/>
                <a:cs typeface="Times New Roman"/>
                <a:sym typeface="Times New Roman"/>
              </a:rPr>
              <a:t>Ecoregion characteristics</a:t>
            </a:r>
            <a:r>
              <a:rPr lang="en"/>
              <a:t>.</a:t>
            </a:r>
            <a:endParaRPr/>
          </a:p>
        </p:txBody>
      </p:sp>
      <p:pic>
        <p:nvPicPr>
          <p:cNvPr id="79" name="Google Shape;79;p16"/>
          <p:cNvPicPr preferRelativeResize="0"/>
          <p:nvPr/>
        </p:nvPicPr>
        <p:blipFill>
          <a:blip r:embed="rId3">
            <a:alphaModFix/>
          </a:blip>
          <a:stretch>
            <a:fillRect/>
          </a:stretch>
        </p:blipFill>
        <p:spPr>
          <a:xfrm>
            <a:off x="145791" y="723400"/>
            <a:ext cx="2291309" cy="3973376"/>
          </a:xfrm>
          <a:prstGeom prst="rect">
            <a:avLst/>
          </a:prstGeom>
          <a:noFill/>
          <a:ln>
            <a:noFill/>
          </a:ln>
        </p:spPr>
      </p:pic>
      <p:pic>
        <p:nvPicPr>
          <p:cNvPr id="80" name="Google Shape;80;p16"/>
          <p:cNvPicPr preferRelativeResize="0"/>
          <p:nvPr/>
        </p:nvPicPr>
        <p:blipFill>
          <a:blip r:embed="rId4">
            <a:alphaModFix/>
          </a:blip>
          <a:stretch>
            <a:fillRect/>
          </a:stretch>
        </p:blipFill>
        <p:spPr>
          <a:xfrm>
            <a:off x="3190525" y="747600"/>
            <a:ext cx="2531673" cy="3924977"/>
          </a:xfrm>
          <a:prstGeom prst="rect">
            <a:avLst/>
          </a:prstGeom>
          <a:noFill/>
          <a:ln>
            <a:noFill/>
          </a:ln>
        </p:spPr>
      </p:pic>
      <p:pic>
        <p:nvPicPr>
          <p:cNvPr id="81" name="Google Shape;81;p16"/>
          <p:cNvPicPr preferRelativeResize="0"/>
          <p:nvPr/>
        </p:nvPicPr>
        <p:blipFill>
          <a:blip r:embed="rId5">
            <a:alphaModFix/>
          </a:blip>
          <a:stretch>
            <a:fillRect/>
          </a:stretch>
        </p:blipFill>
        <p:spPr>
          <a:xfrm>
            <a:off x="6114025" y="776250"/>
            <a:ext cx="2787025" cy="3867675"/>
          </a:xfrm>
          <a:prstGeom prst="rect">
            <a:avLst/>
          </a:prstGeom>
          <a:noFill/>
          <a:ln>
            <a:noFill/>
          </a:ln>
        </p:spPr>
      </p:pic>
      <p:sp>
        <p:nvSpPr>
          <p:cNvPr id="82" name="Google Shape;82;p16"/>
          <p:cNvSpPr txBox="1"/>
          <p:nvPr/>
        </p:nvSpPr>
        <p:spPr>
          <a:xfrm>
            <a:off x="178300" y="4672575"/>
            <a:ext cx="22263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latin typeface="Times New Roman"/>
                <a:ea typeface="Times New Roman"/>
                <a:cs typeface="Times New Roman"/>
                <a:sym typeface="Times New Roman"/>
              </a:rPr>
              <a:t>Topography</a:t>
            </a:r>
            <a:endParaRPr sz="2000">
              <a:latin typeface="Times New Roman"/>
              <a:ea typeface="Times New Roman"/>
              <a:cs typeface="Times New Roman"/>
              <a:sym typeface="Times New Roman"/>
            </a:endParaRPr>
          </a:p>
        </p:txBody>
      </p:sp>
      <p:sp>
        <p:nvSpPr>
          <p:cNvPr id="83" name="Google Shape;83;p16"/>
          <p:cNvSpPr txBox="1"/>
          <p:nvPr/>
        </p:nvSpPr>
        <p:spPr>
          <a:xfrm>
            <a:off x="3072000" y="4672575"/>
            <a:ext cx="30000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solidFill>
                  <a:schemeClr val="dk1"/>
                </a:solidFill>
                <a:latin typeface="Times New Roman"/>
                <a:ea typeface="Times New Roman"/>
                <a:cs typeface="Times New Roman"/>
                <a:sym typeface="Times New Roman"/>
              </a:rPr>
              <a:t>Soil types</a:t>
            </a:r>
            <a:endParaRPr/>
          </a:p>
        </p:txBody>
      </p:sp>
      <p:sp>
        <p:nvSpPr>
          <p:cNvPr id="84" name="Google Shape;84;p16"/>
          <p:cNvSpPr txBox="1"/>
          <p:nvPr/>
        </p:nvSpPr>
        <p:spPr>
          <a:xfrm>
            <a:off x="6007525" y="4441500"/>
            <a:ext cx="30000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solidFill>
                  <a:schemeClr val="dk1"/>
                </a:solidFill>
                <a:latin typeface="Times New Roman"/>
                <a:ea typeface="Times New Roman"/>
                <a:cs typeface="Times New Roman"/>
                <a:sym typeface="Times New Roman"/>
              </a:rPr>
              <a:t>Land use with red outlines showing protected areas.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
                                        </p:tgtEl>
                                        <p:attrNameLst>
                                          <p:attrName>style.visibility</p:attrName>
                                        </p:attrNameLst>
                                      </p:cBhvr>
                                      <p:to>
                                        <p:strVal val="visible"/>
                                      </p:to>
                                    </p:set>
                                    <p:animEffect filter="fade" transition="in">
                                      <p:cBhvr>
                                        <p:cTn dur="1000"/>
                                        <p:tgtEl>
                                          <p:spTgt spid="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7"/>
          <p:cNvSpPr txBox="1"/>
          <p:nvPr>
            <p:ph type="title"/>
          </p:nvPr>
        </p:nvSpPr>
        <p:spPr>
          <a:xfrm>
            <a:off x="311700" y="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620">
                <a:latin typeface="Times New Roman"/>
                <a:ea typeface="Times New Roman"/>
                <a:cs typeface="Times New Roman"/>
                <a:sym typeface="Times New Roman"/>
              </a:rPr>
              <a:t>Climatic zones of Sri Lanka. </a:t>
            </a:r>
            <a:endParaRPr sz="2620">
              <a:latin typeface="Times New Roman"/>
              <a:ea typeface="Times New Roman"/>
              <a:cs typeface="Times New Roman"/>
              <a:sym typeface="Times New Roman"/>
            </a:endParaRPr>
          </a:p>
        </p:txBody>
      </p:sp>
      <p:pic>
        <p:nvPicPr>
          <p:cNvPr id="90" name="Google Shape;90;p17"/>
          <p:cNvPicPr preferRelativeResize="0"/>
          <p:nvPr/>
        </p:nvPicPr>
        <p:blipFill>
          <a:blip r:embed="rId3">
            <a:alphaModFix/>
          </a:blip>
          <a:stretch>
            <a:fillRect/>
          </a:stretch>
        </p:blipFill>
        <p:spPr>
          <a:xfrm>
            <a:off x="1136900" y="633625"/>
            <a:ext cx="3334476" cy="4509876"/>
          </a:xfrm>
          <a:prstGeom prst="rect">
            <a:avLst/>
          </a:prstGeom>
          <a:noFill/>
          <a:ln>
            <a:noFill/>
          </a:ln>
        </p:spPr>
      </p:pic>
      <p:pic>
        <p:nvPicPr>
          <p:cNvPr id="91" name="Google Shape;91;p17"/>
          <p:cNvPicPr preferRelativeResize="0"/>
          <p:nvPr/>
        </p:nvPicPr>
        <p:blipFill>
          <a:blip r:embed="rId4">
            <a:alphaModFix/>
          </a:blip>
          <a:stretch>
            <a:fillRect/>
          </a:stretch>
        </p:blipFill>
        <p:spPr>
          <a:xfrm>
            <a:off x="4804620" y="802225"/>
            <a:ext cx="2884394" cy="382097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18"/>
          <p:cNvSpPr txBox="1"/>
          <p:nvPr>
            <p:ph type="title"/>
          </p:nvPr>
        </p:nvSpPr>
        <p:spPr>
          <a:xfrm>
            <a:off x="311700" y="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3020">
                <a:latin typeface="Times New Roman"/>
                <a:ea typeface="Times New Roman"/>
                <a:cs typeface="Times New Roman"/>
                <a:sym typeface="Times New Roman"/>
              </a:rPr>
              <a:t>Agro-Ecological regions.</a:t>
            </a:r>
            <a:endParaRPr sz="3020">
              <a:latin typeface="Times New Roman"/>
              <a:ea typeface="Times New Roman"/>
              <a:cs typeface="Times New Roman"/>
              <a:sym typeface="Times New Roman"/>
            </a:endParaRPr>
          </a:p>
        </p:txBody>
      </p:sp>
      <p:pic>
        <p:nvPicPr>
          <p:cNvPr id="97" name="Google Shape;97;p18"/>
          <p:cNvPicPr preferRelativeResize="0"/>
          <p:nvPr/>
        </p:nvPicPr>
        <p:blipFill>
          <a:blip r:embed="rId3">
            <a:alphaModFix/>
          </a:blip>
          <a:stretch>
            <a:fillRect/>
          </a:stretch>
        </p:blipFill>
        <p:spPr>
          <a:xfrm>
            <a:off x="1192567" y="572702"/>
            <a:ext cx="6758856" cy="45708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19"/>
          <p:cNvSpPr txBox="1"/>
          <p:nvPr>
            <p:ph type="title"/>
          </p:nvPr>
        </p:nvSpPr>
        <p:spPr>
          <a:xfrm>
            <a:off x="0" y="0"/>
            <a:ext cx="2754300" cy="743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3620">
                <a:latin typeface="Times New Roman"/>
                <a:ea typeface="Times New Roman"/>
                <a:cs typeface="Times New Roman"/>
                <a:sym typeface="Times New Roman"/>
              </a:rPr>
              <a:t>Forest loss</a:t>
            </a:r>
            <a:endParaRPr sz="3620">
              <a:latin typeface="Times New Roman"/>
              <a:ea typeface="Times New Roman"/>
              <a:cs typeface="Times New Roman"/>
              <a:sym typeface="Times New Roman"/>
            </a:endParaRPr>
          </a:p>
        </p:txBody>
      </p:sp>
      <p:pic>
        <p:nvPicPr>
          <p:cNvPr id="103" name="Google Shape;103;p19"/>
          <p:cNvPicPr preferRelativeResize="0"/>
          <p:nvPr/>
        </p:nvPicPr>
        <p:blipFill rotWithShape="1">
          <a:blip r:embed="rId3">
            <a:alphaModFix/>
          </a:blip>
          <a:srcRect b="7675" l="30527" r="37592" t="7318"/>
          <a:stretch/>
        </p:blipFill>
        <p:spPr>
          <a:xfrm>
            <a:off x="4511725" y="1105600"/>
            <a:ext cx="2588424" cy="3806301"/>
          </a:xfrm>
          <a:prstGeom prst="rect">
            <a:avLst/>
          </a:prstGeom>
          <a:noFill/>
          <a:ln>
            <a:noFill/>
          </a:ln>
        </p:spPr>
      </p:pic>
      <p:pic>
        <p:nvPicPr>
          <p:cNvPr id="104" name="Google Shape;104;p19"/>
          <p:cNvPicPr preferRelativeResize="0"/>
          <p:nvPr/>
        </p:nvPicPr>
        <p:blipFill>
          <a:blip r:embed="rId4">
            <a:alphaModFix/>
          </a:blip>
          <a:stretch>
            <a:fillRect/>
          </a:stretch>
        </p:blipFill>
        <p:spPr>
          <a:xfrm>
            <a:off x="212645" y="743400"/>
            <a:ext cx="3120230" cy="4410148"/>
          </a:xfrm>
          <a:prstGeom prst="rect">
            <a:avLst/>
          </a:prstGeom>
          <a:noFill/>
          <a:ln>
            <a:noFill/>
          </a:ln>
        </p:spPr>
      </p:pic>
      <p:sp>
        <p:nvSpPr>
          <p:cNvPr id="105" name="Google Shape;105;p19"/>
          <p:cNvSpPr txBox="1"/>
          <p:nvPr/>
        </p:nvSpPr>
        <p:spPr>
          <a:xfrm>
            <a:off x="6228450" y="4199175"/>
            <a:ext cx="2511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2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620">
                <a:latin typeface="Times New Roman"/>
                <a:ea typeface="Times New Roman"/>
                <a:cs typeface="Times New Roman"/>
                <a:sym typeface="Times New Roman"/>
              </a:rPr>
              <a:t>Protected areas. </a:t>
            </a:r>
            <a:endParaRPr sz="2620">
              <a:latin typeface="Times New Roman"/>
              <a:ea typeface="Times New Roman"/>
              <a:cs typeface="Times New Roman"/>
              <a:sym typeface="Times New Roman"/>
            </a:endParaRPr>
          </a:p>
        </p:txBody>
      </p:sp>
      <p:pic>
        <p:nvPicPr>
          <p:cNvPr id="111" name="Google Shape;111;p20"/>
          <p:cNvPicPr preferRelativeResize="0"/>
          <p:nvPr/>
        </p:nvPicPr>
        <p:blipFill rotWithShape="1">
          <a:blip r:embed="rId3">
            <a:alphaModFix/>
          </a:blip>
          <a:srcRect b="12839" l="4114" r="32881" t="25636"/>
          <a:stretch/>
        </p:blipFill>
        <p:spPr>
          <a:xfrm>
            <a:off x="60275" y="1245700"/>
            <a:ext cx="6839899" cy="3757150"/>
          </a:xfrm>
          <a:prstGeom prst="rect">
            <a:avLst/>
          </a:prstGeom>
          <a:noFill/>
          <a:ln>
            <a:noFill/>
          </a:ln>
        </p:spPr>
      </p:pic>
      <p:pic>
        <p:nvPicPr>
          <p:cNvPr id="112" name="Google Shape;112;p20"/>
          <p:cNvPicPr preferRelativeResize="0"/>
          <p:nvPr/>
        </p:nvPicPr>
        <p:blipFill rotWithShape="1">
          <a:blip r:embed="rId4">
            <a:alphaModFix/>
          </a:blip>
          <a:srcRect b="6466" l="32619" r="39245" t="7319"/>
          <a:stretch/>
        </p:blipFill>
        <p:spPr>
          <a:xfrm>
            <a:off x="6964050" y="1245700"/>
            <a:ext cx="2179949" cy="37571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Times New Roman"/>
                <a:ea typeface="Times New Roman"/>
                <a:cs typeface="Times New Roman"/>
                <a:sym typeface="Times New Roman"/>
              </a:rPr>
              <a:t>Forests and l</a:t>
            </a:r>
            <a:r>
              <a:rPr lang="en">
                <a:latin typeface="Times New Roman"/>
                <a:ea typeface="Times New Roman"/>
                <a:cs typeface="Times New Roman"/>
                <a:sym typeface="Times New Roman"/>
              </a:rPr>
              <a:t>and use.</a:t>
            </a:r>
            <a:endParaRPr>
              <a:latin typeface="Times New Roman"/>
              <a:ea typeface="Times New Roman"/>
              <a:cs typeface="Times New Roman"/>
              <a:sym typeface="Times New Roman"/>
            </a:endParaRPr>
          </a:p>
        </p:txBody>
      </p:sp>
      <p:pic>
        <p:nvPicPr>
          <p:cNvPr id="118" name="Google Shape;118;p21"/>
          <p:cNvPicPr preferRelativeResize="0"/>
          <p:nvPr/>
        </p:nvPicPr>
        <p:blipFill>
          <a:blip r:embed="rId3">
            <a:alphaModFix/>
          </a:blip>
          <a:stretch>
            <a:fillRect/>
          </a:stretch>
        </p:blipFill>
        <p:spPr>
          <a:xfrm>
            <a:off x="6594922" y="827725"/>
            <a:ext cx="2649503" cy="3676801"/>
          </a:xfrm>
          <a:prstGeom prst="rect">
            <a:avLst/>
          </a:prstGeom>
          <a:noFill/>
          <a:ln>
            <a:noFill/>
          </a:ln>
        </p:spPr>
      </p:pic>
      <p:pic>
        <p:nvPicPr>
          <p:cNvPr id="119" name="Google Shape;119;p21"/>
          <p:cNvPicPr preferRelativeResize="0"/>
          <p:nvPr/>
        </p:nvPicPr>
        <p:blipFill rotWithShape="1">
          <a:blip r:embed="rId4">
            <a:alphaModFix/>
          </a:blip>
          <a:srcRect b="14603" l="44551" r="32882" t="26510"/>
          <a:stretch/>
        </p:blipFill>
        <p:spPr>
          <a:xfrm>
            <a:off x="4118825" y="904950"/>
            <a:ext cx="2399573" cy="3522374"/>
          </a:xfrm>
          <a:prstGeom prst="rect">
            <a:avLst/>
          </a:prstGeom>
          <a:noFill/>
          <a:ln>
            <a:noFill/>
          </a:ln>
        </p:spPr>
      </p:pic>
      <p:sp>
        <p:nvSpPr>
          <p:cNvPr id="120" name="Google Shape;120;p21"/>
          <p:cNvSpPr txBox="1"/>
          <p:nvPr/>
        </p:nvSpPr>
        <p:spPr>
          <a:xfrm>
            <a:off x="4118825" y="4520650"/>
            <a:ext cx="50253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latin typeface="Times New Roman"/>
                <a:ea typeface="Times New Roman"/>
                <a:cs typeface="Times New Roman"/>
                <a:sym typeface="Times New Roman"/>
              </a:rPr>
              <a:t>Protected areas in Sri Lanka next to map of land use.</a:t>
            </a:r>
            <a:r>
              <a:rPr lang="en" sz="1800"/>
              <a:t> </a:t>
            </a:r>
            <a:endParaRPr sz="1800"/>
          </a:p>
        </p:txBody>
      </p:sp>
      <p:sp>
        <p:nvSpPr>
          <p:cNvPr id="121" name="Google Shape;121;p21"/>
          <p:cNvSpPr txBox="1"/>
          <p:nvPr/>
        </p:nvSpPr>
        <p:spPr>
          <a:xfrm>
            <a:off x="0" y="1003838"/>
            <a:ext cx="4118700" cy="4186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latin typeface="Calibri"/>
                <a:ea typeface="Calibri"/>
                <a:cs typeface="Calibri"/>
                <a:sym typeface="Calibri"/>
              </a:rPr>
              <a:t>W</a:t>
            </a:r>
            <a:r>
              <a:rPr lang="en" sz="2000">
                <a:solidFill>
                  <a:schemeClr val="dk1"/>
                </a:solidFill>
                <a:latin typeface="Times New Roman"/>
                <a:ea typeface="Times New Roman"/>
                <a:cs typeface="Times New Roman"/>
                <a:sym typeface="Times New Roman"/>
              </a:rPr>
              <a:t>hilst the Hansen map show many parts of Sri Lanka as ‘forest’, many of the areas in the western part of the country consists of coconut and rubber plantations.</a:t>
            </a:r>
            <a:endParaRPr sz="20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20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 sz="2000">
                <a:solidFill>
                  <a:schemeClr val="dk1"/>
                </a:solidFill>
                <a:latin typeface="Times New Roman"/>
                <a:ea typeface="Times New Roman"/>
                <a:cs typeface="Times New Roman"/>
                <a:sym typeface="Times New Roman"/>
              </a:rPr>
              <a:t>The southern Central Highland zone of the island consists primarily of Tea plantations. </a:t>
            </a:r>
            <a:endParaRPr sz="20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20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 sz="2000">
                <a:solidFill>
                  <a:schemeClr val="dk1"/>
                </a:solidFill>
                <a:latin typeface="Times New Roman"/>
                <a:ea typeface="Times New Roman"/>
                <a:cs typeface="Times New Roman"/>
                <a:sym typeface="Times New Roman"/>
              </a:rPr>
              <a:t>Most of the protected areas exist within remaining intact forests habitats. </a:t>
            </a:r>
            <a:endParaRPr sz="2000">
              <a:latin typeface="Times New Roman"/>
              <a:ea typeface="Times New Roman"/>
              <a:cs typeface="Times New Roman"/>
              <a:sym typeface="Times New Roman"/>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