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8975d579a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8975d579a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89737db87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89737db87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8975d579a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8975d579a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8975d579a7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8975d579a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8975d579a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8975d579a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89737db87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89737db87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3.jpg"/><Relationship Id="rId5" Type="http://schemas.openxmlformats.org/officeDocument/2006/relationships/image" Target="../media/image1.jpg"/><Relationship Id="rId6" Type="http://schemas.openxmlformats.org/officeDocument/2006/relationships/image" Target="../media/image10.jpg"/><Relationship Id="rId7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000" y="0"/>
            <a:ext cx="863801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988000" y="61125"/>
            <a:ext cx="6986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accent6"/>
                </a:solidFill>
              </a:rPr>
              <a:t>Danau Matano</a:t>
            </a:r>
            <a:endParaRPr sz="30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7152"/>
            <a:ext cx="9144001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20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Conservation Impact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472650" y="1713188"/>
            <a:ext cx="3772800" cy="22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-GB" sz="1595"/>
              <a:t>315 species assessed by the IUCN</a:t>
            </a:r>
            <a:endParaRPr sz="1595"/>
          </a:p>
          <a:p>
            <a:pPr indent="-329882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595"/>
              <a:buChar char="●"/>
            </a:pPr>
            <a:r>
              <a:rPr lang="en-GB" sz="1595"/>
              <a:t>22 Near Threatened</a:t>
            </a:r>
            <a:endParaRPr sz="1595"/>
          </a:p>
          <a:p>
            <a:pPr indent="-329882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95"/>
              <a:buChar char="●"/>
            </a:pPr>
            <a:r>
              <a:rPr lang="en-GB" sz="1595"/>
              <a:t>15 Vulnerable</a:t>
            </a:r>
            <a:endParaRPr sz="1595"/>
          </a:p>
          <a:p>
            <a:pPr indent="-329882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95"/>
              <a:buChar char="●"/>
            </a:pPr>
            <a:r>
              <a:rPr lang="en-GB" sz="1595"/>
              <a:t>5 Endangered</a:t>
            </a:r>
            <a:endParaRPr sz="1595"/>
          </a:p>
          <a:p>
            <a:pPr indent="-329882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95"/>
              <a:buChar char="●"/>
            </a:pPr>
            <a:r>
              <a:rPr lang="en-GB" sz="1595"/>
              <a:t>1 Critically Endangered</a:t>
            </a:r>
            <a:endParaRPr sz="1595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sz="1595"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0475" y="1469788"/>
            <a:ext cx="3931826" cy="2781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4900475" y="4421325"/>
            <a:ext cx="3931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Yellow-crested Cockatoo</a:t>
            </a:r>
            <a:r>
              <a:rPr lang="en-GB" sz="1500"/>
              <a:t> </a:t>
            </a:r>
            <a:r>
              <a:rPr i="1" lang="en-GB" sz="1500"/>
              <a:t>cacatua sulphurea</a:t>
            </a:r>
            <a:endParaRPr sz="1500"/>
          </a:p>
        </p:txBody>
      </p:sp>
      <p:cxnSp>
        <p:nvCxnSpPr>
          <p:cNvPr id="76" name="Google Shape;76;p16"/>
          <p:cNvCxnSpPr>
            <a:endCxn id="74" idx="1"/>
          </p:cNvCxnSpPr>
          <p:nvPr/>
        </p:nvCxnSpPr>
        <p:spPr>
          <a:xfrm flipH="1" rot="10800000">
            <a:off x="3163175" y="2860675"/>
            <a:ext cx="1737300" cy="242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134738" y="471500"/>
            <a:ext cx="3216900" cy="11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Threatened species (IUCN Endangered)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2925" y="3010514"/>
            <a:ext cx="2524126" cy="190438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5835175" y="2674675"/>
            <a:ext cx="327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Mountain Anoa </a:t>
            </a:r>
            <a:r>
              <a:rPr i="1" lang="en-GB"/>
              <a:t>bubalus quarlesi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9938" y="3105150"/>
            <a:ext cx="2524125" cy="18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2932213" y="2674675"/>
            <a:ext cx="327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Lowland</a:t>
            </a:r>
            <a:r>
              <a:rPr lang="en-GB"/>
              <a:t> Anoa </a:t>
            </a:r>
            <a:r>
              <a:rPr i="1" lang="en-GB"/>
              <a:t>bubalus depressicornis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13" y="3171813"/>
            <a:ext cx="26193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249813" y="2566975"/>
            <a:ext cx="2743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Far Eastern Curlew </a:t>
            </a:r>
            <a:r>
              <a:rPr i="1" lang="en-GB"/>
              <a:t>numenius madagascariensis</a:t>
            </a:r>
            <a:endParaRPr i="1"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12925" y="656550"/>
            <a:ext cx="2324106" cy="174307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5792400" y="256350"/>
            <a:ext cx="327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Maleo </a:t>
            </a:r>
            <a:r>
              <a:rPr i="1" lang="en-GB"/>
              <a:t>Macrocephalon maleo</a:t>
            </a:r>
            <a:endParaRPr i="1"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51650" y="656550"/>
            <a:ext cx="2440758" cy="18305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2932200" y="256350"/>
            <a:ext cx="327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Great Knot </a:t>
            </a:r>
            <a:r>
              <a:rPr i="1" lang="en-GB"/>
              <a:t>C</a:t>
            </a:r>
            <a:r>
              <a:rPr i="1" lang="en-GB"/>
              <a:t>alidris tenuirostris</a:t>
            </a:r>
            <a:endParaRPr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36938"/>
            <a:ext cx="8839200" cy="4269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