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2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28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_rels/notesSlide8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3.png" ContentType="image/png"/>
  <Override PartName="/ppt/media/image12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1.png" ContentType="image/png"/>
  <Override PartName="/ppt/media/image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40" name="CustomShape 2"/>
          <p:cNvSpPr/>
          <p:nvPr/>
        </p:nvSpPr>
        <p:spPr>
          <a:xfrm>
            <a:off x="0" y="0"/>
            <a:ext cx="7559640" cy="1069164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41" name="CustomShape 3"/>
          <p:cNvSpPr/>
          <p:nvPr/>
        </p:nvSpPr>
        <p:spPr>
          <a:xfrm>
            <a:off x="0" y="0"/>
            <a:ext cx="7559640" cy="1069164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42" name="CustomShape 4"/>
          <p:cNvSpPr/>
          <p:nvPr/>
        </p:nvSpPr>
        <p:spPr>
          <a:xfrm>
            <a:off x="0" y="0"/>
            <a:ext cx="7559640" cy="1069164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1880" cy="4805280"/>
          </a:xfrm>
          <a:prstGeom prst="rect">
            <a:avLst/>
          </a:prstGeom>
        </p:spPr>
        <p:txBody>
          <a:bodyPr lIns="0" rIns="0" tIns="0" bIns="0"/>
          <a:p>
            <a:r>
              <a:rPr lang="en-GB" sz="1200">
                <a:latin typeface="Times New Roman"/>
              </a:rPr>
              <a:t>Click to edit the notes format</a:t>
            </a:r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hdr"/>
          </p:nvPr>
        </p:nvSpPr>
        <p:spPr>
          <a:xfrm>
            <a:off x="-360" y="0"/>
            <a:ext cx="3273480" cy="5284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3000"/>
              </a:lnSpc>
            </a:pPr>
            <a:r>
              <a:rPr lang="en-GB" sz="1400">
                <a:solidFill>
                  <a:srgbClr val="000000"/>
                </a:solidFill>
                <a:latin typeface="Times New Roman"/>
                <a:ea typeface="DejaVu Sans"/>
              </a:rPr>
              <a:t>&lt;header&gt;</a:t>
            </a:r>
            <a:endParaRPr/>
          </a:p>
        </p:txBody>
      </p:sp>
      <p:sp>
        <p:nvSpPr>
          <p:cNvPr id="45" name="PlaceHolder 7"/>
          <p:cNvSpPr>
            <a:spLocks noGrp="1"/>
          </p:cNvSpPr>
          <p:nvPr>
            <p:ph type="dt"/>
          </p:nvPr>
        </p:nvSpPr>
        <p:spPr>
          <a:xfrm>
            <a:off x="4280040" y="0"/>
            <a:ext cx="3273120" cy="52848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93000"/>
              </a:lnSpc>
            </a:pPr>
            <a:r>
              <a:rPr lang="en-GB" sz="1400">
                <a:solidFill>
                  <a:srgbClr val="000000"/>
                </a:solidFill>
                <a:latin typeface="Times New Roman"/>
                <a:ea typeface="DejaVu Sans"/>
              </a:rPr>
              <a:t>&lt;date/time&gt;</a:t>
            </a:r>
            <a:endParaRPr/>
          </a:p>
        </p:txBody>
      </p:sp>
      <p:sp>
        <p:nvSpPr>
          <p:cNvPr id="46" name="PlaceHolder 8"/>
          <p:cNvSpPr>
            <a:spLocks noGrp="1"/>
          </p:cNvSpPr>
          <p:nvPr>
            <p:ph type="ftr"/>
          </p:nvPr>
        </p:nvSpPr>
        <p:spPr>
          <a:xfrm>
            <a:off x="-360" y="10156320"/>
            <a:ext cx="3273480" cy="52884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93000"/>
              </a:lnSpc>
            </a:pPr>
            <a:r>
              <a:rPr lang="en-GB" sz="140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/>
          </a:p>
        </p:txBody>
      </p:sp>
      <p:sp>
        <p:nvSpPr>
          <p:cNvPr id="47" name="PlaceHolder 9"/>
          <p:cNvSpPr>
            <a:spLocks noGrp="1"/>
          </p:cNvSpPr>
          <p:nvPr>
            <p:ph type="sldNum"/>
          </p:nvPr>
        </p:nvSpPr>
        <p:spPr>
          <a:xfrm>
            <a:off x="4280040" y="10156320"/>
            <a:ext cx="3273120" cy="52884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93000"/>
              </a:lnSpc>
            </a:pPr>
            <a:fld id="{235EDD36-1193-4F83-BA3F-D1011A56D0DB}" type="slidenum">
              <a:rPr lang="en-GB" sz="1400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8862840" cy="208836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2920" y="4055400"/>
            <a:ext cx="8862840" cy="208836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325040" cy="208836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4680" y="1768320"/>
            <a:ext cx="4325040" cy="208836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4680" y="4055400"/>
            <a:ext cx="4325040" cy="208836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2920" y="4055400"/>
            <a:ext cx="4325040" cy="208836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8862840" cy="437832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2920" y="1768320"/>
            <a:ext cx="8862840" cy="437832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90240" y="1768320"/>
            <a:ext cx="5487480" cy="43783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190240" y="1768320"/>
            <a:ext cx="5487480" cy="4378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2920" y="1768320"/>
            <a:ext cx="8862840" cy="4378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8862840" cy="437832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325040" cy="437832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44680" y="1768320"/>
            <a:ext cx="4325040" cy="437832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2920" y="301680"/>
            <a:ext cx="9064440" cy="582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325040" cy="208836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2920" y="4055400"/>
            <a:ext cx="4325040" cy="208836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4680" y="1768320"/>
            <a:ext cx="4325040" cy="437832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325040" cy="437832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44680" y="1768320"/>
            <a:ext cx="4325040" cy="208836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4680" y="4055400"/>
            <a:ext cx="4325040" cy="208836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325040" cy="208836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44680" y="1768320"/>
            <a:ext cx="4325040" cy="208836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2920" y="4055400"/>
            <a:ext cx="8862840" cy="2088360"/>
          </a:xfrm>
          <a:prstGeom prst="rect">
            <a:avLst/>
          </a:prstGeom>
        </p:spPr>
        <p:txBody>
          <a:bodyPr lIns="0" rIns="0" tIns="2808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2920" y="301680"/>
            <a:ext cx="9064440" cy="1255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8862840" cy="4378320"/>
          </a:xfrm>
          <a:prstGeom prst="rect">
            <a:avLst/>
          </a:prstGeom>
        </p:spPr>
        <p:txBody>
          <a:bodyPr lIns="0" rIns="0" tIns="28080" bIns="0"/>
          <a:p>
            <a:pPr/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3280" y="6886080"/>
            <a:ext cx="2341440" cy="514440"/>
          </a:xfrm>
          <a:prstGeom prst="rect">
            <a:avLst/>
          </a:prstGeom>
        </p:spPr>
        <p:txBody>
          <a:bodyPr lIns="0" rIns="0" tIns="0" bIns="0"/>
          <a:p>
            <a:pPr/>
            <a:r>
              <a:rPr lang="en-GB">
                <a:latin typeface="Arial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720" y="6886080"/>
            <a:ext cx="3189240" cy="514440"/>
          </a:xfrm>
          <a:prstGeom prst="rect">
            <a:avLst/>
          </a:prstGeom>
        </p:spPr>
        <p:txBody>
          <a:bodyPr lIns="0" rIns="0" tIns="0" bIns="0"/>
          <a:p>
            <a:pPr/>
            <a:r>
              <a:rPr lang="en-GB">
                <a:latin typeface="Arial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6280" y="6886080"/>
            <a:ext cx="2341440" cy="514440"/>
          </a:xfrm>
          <a:prstGeom prst="rect">
            <a:avLst/>
          </a:prstGeom>
        </p:spPr>
        <p:txBody>
          <a:bodyPr lIns="0" rIns="0" tIns="0" bIns="0"/>
          <a:p>
            <a:pPr/>
            <a:fld id="{2422C49A-C63D-4353-A8D0-F45EFA9927E5}" type="slidenum">
              <a:rPr lang="en-GB">
                <a:latin typeface="Arial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Changes in global forest cover</a:t>
            </a:r>
            <a:endParaRPr/>
          </a:p>
        </p:txBody>
      </p:sp>
      <p:pic>
        <p:nvPicPr>
          <p:cNvPr id="4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11280" y="2109960"/>
            <a:ext cx="7775640" cy="458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Key points</a:t>
            </a:r>
            <a:endParaRPr/>
          </a:p>
        </p:txBody>
      </p:sp>
      <p:sp>
        <p:nvSpPr>
          <p:cNvPr id="67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The tropics were the only climate domain to show a trend (forest loss increasing by 2,000 square kilometers per year)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Brazil: Rate of forest loss declining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Indonesia, Malaysia, Paraguay,Bolivia, Zambia, Angola: Increasing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Boreal forest loss due to fire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Brazil decline</a:t>
            </a:r>
            <a:endParaRPr/>
          </a:p>
        </p:txBody>
      </p:sp>
      <p:sp>
        <p:nvSpPr>
          <p:cNvPr id="69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High point 2003: 40,000 km square per year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2010:2011: 20,000 km square per year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pic>
        <p:nvPicPr>
          <p:cNvPr id="7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952720"/>
            <a:ext cx="10078920" cy="449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Global patterns</a:t>
            </a:r>
            <a:endParaRPr/>
          </a:p>
        </p:txBody>
      </p:sp>
      <p:pic>
        <p:nvPicPr>
          <p:cNvPr id="7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160" y="1655640"/>
            <a:ext cx="10078920" cy="5257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31640"/>
            <a:ext cx="10078920" cy="677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Managed forests</a:t>
            </a:r>
            <a:endParaRPr/>
          </a:p>
        </p:txBody>
      </p:sp>
      <p:sp>
        <p:nvSpPr>
          <p:cNvPr id="75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Forest loss +- = Forest gain</a:t>
            </a: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pic>
        <p:nvPicPr>
          <p:cNvPr id="7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2000" y="2593800"/>
            <a:ext cx="8723520" cy="4461120"/>
          </a:xfrm>
          <a:prstGeom prst="rect">
            <a:avLst/>
          </a:prstGeom>
          <a:ln>
            <a:noFill/>
          </a:ln>
        </p:spPr>
      </p:pic>
      <p:sp>
        <p:nvSpPr>
          <p:cNvPr id="77" name="CustomShape 3"/>
          <p:cNvSpPr/>
          <p:nvPr/>
        </p:nvSpPr>
        <p:spPr>
          <a:xfrm>
            <a:off x="7415280" y="3887640"/>
            <a:ext cx="576360" cy="360360"/>
          </a:xfrm>
          <a:prstGeom prst="flowChartProcess">
            <a:avLst/>
          </a:prstGeom>
          <a:noFill/>
          <a:ln w="36000">
            <a:solidFill>
              <a:srgbClr val="333333"/>
            </a:solidFill>
            <a:round/>
          </a:ln>
        </p:spPr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Managed forests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Forest loss +- = Forest gain</a:t>
            </a: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pic>
        <p:nvPicPr>
          <p:cNvPr id="8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1640" y="2303640"/>
            <a:ext cx="9360000" cy="5184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Patterns</a:t>
            </a:r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Sharp boundaries and geometrical shapes (rectangles) suggest planned change and management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Diffuse boundaries and irregular shapes suggest unplanned change (fires, slash and burn, wind throw, disease, natural regeneration)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What is missed?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Selective logging and other small scale forest disturbance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Continuous forest regrowth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Changes in forest composition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Errors</a:t>
            </a:r>
            <a:endParaRPr/>
          </a:p>
        </p:txBody>
      </p:sp>
      <p:pic>
        <p:nvPicPr>
          <p:cNvPr id="8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26920" y="1695600"/>
            <a:ext cx="8388360" cy="471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Drivers of deforestation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Deforestation is affected by economic forces at a global, national and regional scale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Deforestation implies land use change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Land remains deforested permanently if the alternative land use is economically viable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Land may be deforested and degraded by unsustainable land use change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Secondary vegetation is usually of less conservation value than the undisturbed forest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Statistics on deforestation</a:t>
            </a:r>
            <a:endParaRPr/>
          </a:p>
        </p:txBody>
      </p:sp>
      <p:sp>
        <p:nvSpPr>
          <p:cNvPr id="51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UN FAO’s Forest Resource Assessment (FRA) produced at decadal intervals. (http://www.fao.org)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Challenges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Inconsistent methods between countries; 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Defining “forest” based on land use instead of land cover regardless of whether tree cover is present; 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Forest area changes reported only as net values  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Forest definitions used in successive reports have changed over time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Timber production may not be closely correlated with land use change</a:t>
            </a:r>
            <a:endParaRPr/>
          </a:p>
          <a:p>
            <a:pPr>
              <a:lnSpc>
                <a:spcPct val="93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Main drivers of deforestation</a:t>
            </a:r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Latin America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Subsistence maize production (declining in importance)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Cattle 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Soy bean production (Brazil, Paraguay)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Coffee (above 800m)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South East Asia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Clear cut logging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Oil palm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Africa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Subsistence agriculture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Livestock (Forest savannah border</a:t>
            </a:r>
            <a:endParaRPr/>
          </a:p>
          <a:p>
            <a:pPr lvl="1">
              <a:lnSpc>
                <a:spcPct val="93000"/>
              </a:lnSpc>
            </a:pP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Reduction in deforestation</a:t>
            </a:r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Brazilian law states that landowners in the Amazon MUST retain 80% forest cover on their land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Costa Rican law prohibits conversion of forest to other uses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PES schemes in place in many countries 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REDD initiatives for carbon capture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Mexican laws make legal land conversion complex, costly and time consuming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But … wider economic forces lie behind the change.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Forest transition</a:t>
            </a:r>
            <a:endParaRPr/>
          </a:p>
        </p:txBody>
      </p:sp>
      <p:pic>
        <p:nvPicPr>
          <p:cNvPr id="9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34800" y="1770120"/>
            <a:ext cx="8809200" cy="528480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216000" y="3181320"/>
            <a:ext cx="1765080" cy="34596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60840" bIns="45000"/>
          <a:p>
            <a:pPr>
              <a:lnSpc>
                <a:spcPct val="93000"/>
              </a:lnSpc>
            </a:pPr>
            <a:r>
              <a:rPr lang="en-GB">
                <a:solidFill>
                  <a:srgbClr val="000000"/>
                </a:solidFill>
                <a:latin typeface="Arial"/>
              </a:rPr>
              <a:t>or deforestation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Example of forest transition</a:t>
            </a:r>
            <a:endParaRPr/>
          </a:p>
        </p:txBody>
      </p:sp>
      <p:sp>
        <p:nvSpPr>
          <p:cNvPr id="97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Puerto Rico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When Fields Revert to Forest: Development and Spontaneous Reforestation in Post-War Puerto Rico The Professional Geographer Volume 52, Issue 3, August 2000, Pages: 386–397, Thomas K. Rudel, Marla Perez-Lugo and Heather Zichal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Between 1950 and 1990 forest cover increased from 9% to 37% of the island's land area.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In proportional terms more land has reverted to forest in Puerto Rico than anywhere else on earth during the second half of the twentieth century. 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GDP per capita (PPP) </a:t>
            </a:r>
            <a:r>
              <a:rPr lang="en-GB" sz="4400">
                <a:solidFill>
                  <a:srgbClr val="000000"/>
                </a:solidFill>
                <a:latin typeface="Arial"/>
              </a:rPr>
              <a:t>
</a:t>
            </a:r>
            <a:r>
              <a:rPr lang="en-GB" sz="4400">
                <a:solidFill>
                  <a:srgbClr val="000000"/>
                </a:solidFill>
                <a:latin typeface="Arial"/>
              </a:rPr>
              <a:t>Source World Factbook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USA $52,000 (Puerto Rico $17,000)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UK $36,000 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Russia $17,000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Mexico $ 15,400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Brazil    $11,700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Nicaragua, Honduras and Guatemala $4,000 to $6,000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Indonesia, Philippines, Vietnam $3000 to $5000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Haiti $1,100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Madagascar $900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DR Congo  $400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Population growth</a:t>
            </a:r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Mexico 1.2% per annum. Should stabilise by 2050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Brazil 0.9% per annum, declining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Guatemala 2.5% per annum likely to continue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Indonesia 1.2% per annum, slowly declining or stable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Puerto Rico -0.7%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Incipient forest transitions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Middle income tropical countries may show incipient transition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Pressure to deforest for subsistence agriculture is reduced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Industrialisation and urbanisation has led to economic growth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“</a:t>
            </a:r>
            <a:r>
              <a:rPr lang="en-GB" sz="2800">
                <a:solidFill>
                  <a:srgbClr val="000000"/>
                </a:solidFill>
                <a:latin typeface="Arial"/>
              </a:rPr>
              <a:t>Rational” land use change continues where it is profitable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Eg. Brazilian law states that only 20% of land in the cerrado (area converted for soya) has to be left forested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90640" y="1768320"/>
            <a:ext cx="4497480" cy="4384800"/>
          </a:xfrm>
          <a:prstGeom prst="rect">
            <a:avLst/>
          </a:prstGeom>
          <a:ln>
            <a:noFill/>
          </a:ln>
        </p:spPr>
      </p:pic>
      <p:sp>
        <p:nvSpPr>
          <p:cNvPr id="105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GB" sz="1600">
                <a:solidFill>
                  <a:srgbClr val="000000"/>
                </a:solidFill>
                <a:latin typeface="Arial"/>
              </a:rPr>
              <a:t>Figure 4. Beta GAM modelling on the relationship between the proportion of remaining forest cover at the municipality level and socio-economic factors.</a:t>
            </a:r>
            <a:endParaRPr/>
          </a:p>
        </p:txBody>
      </p:sp>
      <p:sp>
        <p:nvSpPr>
          <p:cNvPr id="106" name="CustomShape 2"/>
          <p:cNvSpPr/>
          <p:nvPr/>
        </p:nvSpPr>
        <p:spPr>
          <a:xfrm>
            <a:off x="444600" y="6515280"/>
            <a:ext cx="9182160" cy="641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1200">
                <a:solidFill>
                  <a:srgbClr val="000000"/>
                </a:solidFill>
                <a:latin typeface="Arial"/>
              </a:rPr>
              <a:t>Vaca RA, Golicher DJ, Cayuela L, Hewson J, et al. (2012) Evidence of Incipient Forest Transition in Southern Mexico. PLoS ONE 7(8): e42309. doi:10.1371/journal.pone.0042309</a:t>
            </a:r>
            <a:endParaRPr/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rgbClr val="000000"/>
                </a:solidFill>
                <a:latin typeface="Arial"/>
              </a:rPr>
              <a:t>http://www.plosone.org/article/info:doi/10.1371/journal.pone.0042309</a:t>
            </a:r>
            <a:endParaRPr/>
          </a:p>
        </p:txBody>
      </p:sp>
      <p:pic>
        <p:nvPicPr>
          <p:cNvPr id="10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569360" y="7188120"/>
            <a:ext cx="2425680" cy="520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Fragmentation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Deforestation impact on biodiversity may be greater than the figures suggest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Large areas of tropical forest are now fragmented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Fragmentation has a wide range of effects on ecological communities and populations of animals and plants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FRA global picture</a:t>
            </a:r>
            <a:endParaRPr/>
          </a:p>
        </p:txBody>
      </p:sp>
      <p:pic>
        <p:nvPicPr>
          <p:cNvPr id="5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87360" y="1339920"/>
            <a:ext cx="9475920" cy="5932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FAO FRA summary</a:t>
            </a:r>
            <a:endParaRPr/>
          </a:p>
        </p:txBody>
      </p:sp>
      <p:sp>
        <p:nvSpPr>
          <p:cNvPr id="55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“</a:t>
            </a:r>
            <a:r>
              <a:rPr lang="en-GB" sz="3200">
                <a:solidFill>
                  <a:srgbClr val="000000"/>
                </a:solidFill>
                <a:latin typeface="Arial"/>
              </a:rPr>
              <a:t>At a regional level, South America suffered the largest net loss of forests between 2000 and 2010 – about 4.0  million hectares per year – followed by Africa, which lost 3.4 million hectares annually”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“</a:t>
            </a:r>
            <a:r>
              <a:rPr lang="en-GB" sz="3200">
                <a:solidFill>
                  <a:srgbClr val="000000"/>
                </a:solidFill>
                <a:latin typeface="Arial"/>
              </a:rPr>
              <a:t>Asia, which had a net loss of forest of some 600 000 ha annually in the 1990s, reported a net gain of forest of more than 2.2 million hectares per year in the period 2000–2010, primarily due to the large-scale afforestation reported by China” 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Improving the picture</a:t>
            </a:r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FAO reports based on government figures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Remote sensing is a more reliable source of information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Brazil began monitoring Amazonian deforestation at 15 day intervals in 2000 (DETER)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However, many countries do not have detailed monitoring systems in place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Global monitoring</a:t>
            </a:r>
            <a:endParaRPr/>
          </a:p>
        </p:txBody>
      </p:sp>
      <p:sp>
        <p:nvSpPr>
          <p:cNvPr id="59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Landsat imagery available at 28.5 m resolution 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Landsat 7 completes a full orbit of the earth in about 100 minutes (14 per day). 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Complete coverage of the earth every 16 days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Most imagery now in public domain. However processing is challenging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Hansen et al used 650,000 growing season Landsat 7 Enhanced images (total of 1.3 million available at the time of the study) 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Built up a global picture of forest cover change from 2000 to 2014 </a:t>
            </a:r>
            <a:endParaRPr/>
          </a:p>
          <a:p>
            <a:pPr>
              <a:lnSpc>
                <a:spcPct val="93000"/>
              </a:lnSpc>
            </a:pP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Hansen et al (2013) methods</a:t>
            </a:r>
            <a:endParaRPr/>
          </a:p>
        </p:txBody>
      </p:sp>
      <p:sp>
        <p:nvSpPr>
          <p:cNvPr id="61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Google Earth Engine: Cloud platform for earth observation data analysis: Public data catalogue + large scale computational facility with parallel processing of geospatial data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Image resampling, 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Conversion of raw digital values to top of atmosphere  reflectance, 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Cloud/shadow/water screening and quality assessment</a:t>
            </a:r>
            <a:endParaRPr/>
          </a:p>
          <a:p>
            <a:pPr lvl="1">
              <a:lnSpc>
                <a:spcPct val="93000"/>
              </a:lnSpc>
              <a:buSzPct val="75000"/>
              <a:buFont typeface="Symbol" charset="2"/>
              <a:buChar char=""/>
            </a:pPr>
            <a:r>
              <a:rPr lang="en-GB" sz="2800">
                <a:solidFill>
                  <a:srgbClr val="000000"/>
                </a:solidFill>
                <a:latin typeface="Arial"/>
              </a:rPr>
              <a:t>Image normalization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Methods</a:t>
            </a:r>
            <a:endParaRPr/>
          </a:p>
        </p:txBody>
      </p:sp>
      <p:sp>
        <p:nvSpPr>
          <p:cNvPr id="63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Supervised classification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Image interpretation on screen (based on high resolution imagery) to find change and no change training data for forest cover loss and gain. 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Decision tree algorithm applied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20 terapixels of data processed using one million CPU -core hours on 10,000 computers 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</a:rPr>
              <a:t>Results summary</a:t>
            </a:r>
            <a:endParaRPr/>
          </a:p>
        </p:txBody>
      </p:sp>
      <p:sp>
        <p:nvSpPr>
          <p:cNvPr id="65" name="TextShape 2"/>
          <p:cNvSpPr txBox="1"/>
          <p:nvPr/>
        </p:nvSpPr>
        <p:spPr>
          <a:xfrm>
            <a:off x="502920" y="1768320"/>
            <a:ext cx="8869320" cy="4384800"/>
          </a:xfrm>
          <a:prstGeom prst="rect">
            <a:avLst/>
          </a:prstGeom>
        </p:spPr>
        <p:txBody>
          <a:bodyPr lIns="0" rIns="0" tIns="2808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Global forest cover loss 2.3 million square kilometers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Global forest cover gain 0.8 million square kilometers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Context: Land area of the UK is 0.25 million square km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Land area of Mexico is 2 million square km</a:t>
            </a: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</a:rPr>
              <a:t>Land area of Brazil 8.5 million square km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