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9" r:id="rId3"/>
    <p:sldId id="298" r:id="rId4"/>
    <p:sldId id="267" r:id="rId5"/>
    <p:sldId id="268" r:id="rId6"/>
    <p:sldId id="272" r:id="rId7"/>
    <p:sldId id="294" r:id="rId8"/>
    <p:sldId id="292" r:id="rId9"/>
    <p:sldId id="271" r:id="rId10"/>
    <p:sldId id="273" r:id="rId11"/>
    <p:sldId id="306" r:id="rId12"/>
    <p:sldId id="274" r:id="rId13"/>
    <p:sldId id="275" r:id="rId14"/>
    <p:sldId id="276" r:id="rId15"/>
    <p:sldId id="277" r:id="rId16"/>
    <p:sldId id="284" r:id="rId17"/>
    <p:sldId id="285" r:id="rId18"/>
    <p:sldId id="286" r:id="rId19"/>
    <p:sldId id="291" r:id="rId20"/>
    <p:sldId id="299" r:id="rId21"/>
    <p:sldId id="293" r:id="rId22"/>
    <p:sldId id="305" r:id="rId23"/>
    <p:sldId id="297" r:id="rId24"/>
    <p:sldId id="309" r:id="rId25"/>
    <p:sldId id="296" r:id="rId26"/>
    <p:sldId id="302" r:id="rId27"/>
    <p:sldId id="301" r:id="rId28"/>
    <p:sldId id="303" r:id="rId29"/>
    <p:sldId id="300" r:id="rId30"/>
    <p:sldId id="307" r:id="rId31"/>
    <p:sldId id="308" r:id="rId32"/>
    <p:sldId id="310" r:id="rId33"/>
    <p:sldId id="30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5AB"/>
    <a:srgbClr val="59B59E"/>
    <a:srgbClr val="333F50"/>
    <a:srgbClr val="000000"/>
    <a:srgbClr val="336699"/>
    <a:srgbClr val="7A9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p:restoredTop sz="94620"/>
  </p:normalViewPr>
  <p:slideViewPr>
    <p:cSldViewPr showGuides="1">
      <p:cViewPr varScale="1">
        <p:scale>
          <a:sx n="107" d="100"/>
          <a:sy n="107" d="100"/>
        </p:scale>
        <p:origin x="-1746" y="-8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F952B-170B-304F-83B5-F1123B5EF177}"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FAEC0-5C4B-924A-B959-5B1C70E071EE}" type="slidenum">
              <a:rPr lang="en-US" smtClean="0"/>
              <a:t>‹#›</a:t>
            </a:fld>
            <a:endParaRPr lang="en-US"/>
          </a:p>
        </p:txBody>
      </p:sp>
    </p:spTree>
    <p:extLst>
      <p:ext uri="{BB962C8B-B14F-4D97-AF65-F5344CB8AC3E}">
        <p14:creationId xmlns:p14="http://schemas.microsoft.com/office/powerpoint/2010/main" val="81701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FAEC0-5C4B-924A-B959-5B1C70E071EE}" type="slidenum">
              <a:rPr lang="en-US" smtClean="0"/>
              <a:t>8</a:t>
            </a:fld>
            <a:endParaRPr lang="en-US"/>
          </a:p>
        </p:txBody>
      </p:sp>
    </p:spTree>
    <p:extLst>
      <p:ext uri="{BB962C8B-B14F-4D97-AF65-F5344CB8AC3E}">
        <p14:creationId xmlns:p14="http://schemas.microsoft.com/office/powerpoint/2010/main" val="9388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44AE2D-B704-4BDF-B508-0D9CC4ADA240}"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2647057781"/>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4AE2D-B704-4BDF-B508-0D9CC4ADA240}"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4139475752"/>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4AE2D-B704-4BDF-B508-0D9CC4ADA240}"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1953431686"/>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4AE2D-B704-4BDF-B508-0D9CC4ADA240}"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393823110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4AE2D-B704-4BDF-B508-0D9CC4ADA240}"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319640578"/>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44AE2D-B704-4BDF-B508-0D9CC4ADA240}"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3071884288"/>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44AE2D-B704-4BDF-B508-0D9CC4ADA240}" type="datetimeFigureOut">
              <a:rPr lang="en-GB" smtClean="0"/>
              <a:t>04/12/2017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2911554954"/>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44AE2D-B704-4BDF-B508-0D9CC4ADA240}" type="datetimeFigureOut">
              <a:rPr lang="en-GB" smtClean="0"/>
              <a:t>04/12/2017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1818539779"/>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4AE2D-B704-4BDF-B508-0D9CC4ADA240}" type="datetimeFigureOut">
              <a:rPr lang="en-GB" smtClean="0"/>
              <a:t>04/12/2017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469911915"/>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4AE2D-B704-4BDF-B508-0D9CC4ADA240}"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4000067037"/>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4AE2D-B704-4BDF-B508-0D9CC4ADA240}"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50F5C-C126-4981-8FA1-308F7D640173}" type="slidenum">
              <a:rPr lang="en-GB" smtClean="0"/>
              <a:t>‹#›</a:t>
            </a:fld>
            <a:endParaRPr lang="en-GB"/>
          </a:p>
        </p:txBody>
      </p:sp>
    </p:spTree>
    <p:extLst>
      <p:ext uri="{BB962C8B-B14F-4D97-AF65-F5344CB8AC3E}">
        <p14:creationId xmlns:p14="http://schemas.microsoft.com/office/powerpoint/2010/main" val="1731326602"/>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4AE2D-B704-4BDF-B508-0D9CC4ADA240}" type="datetimeFigureOut">
              <a:rPr lang="en-GB" smtClean="0"/>
              <a:t>04/12/2017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50F5C-C126-4981-8FA1-308F7D640173}" type="slidenum">
              <a:rPr lang="en-GB" smtClean="0"/>
              <a:t>‹#›</a:t>
            </a:fld>
            <a:endParaRPr lang="en-GB"/>
          </a:p>
        </p:txBody>
      </p:sp>
    </p:spTree>
    <p:extLst>
      <p:ext uri="{BB962C8B-B14F-4D97-AF65-F5344CB8AC3E}">
        <p14:creationId xmlns:p14="http://schemas.microsoft.com/office/powerpoint/2010/main" val="327728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tiff"/><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5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384"/>
            <a:ext cx="9144000" cy="6096000"/>
          </a:xfrm>
          <a:prstGeom prst="rect">
            <a:avLst/>
          </a:prstGeom>
        </p:spPr>
      </p:pic>
      <p:grpSp>
        <p:nvGrpSpPr>
          <p:cNvPr id="18" name="Group 17"/>
          <p:cNvGrpSpPr/>
          <p:nvPr/>
        </p:nvGrpSpPr>
        <p:grpSpPr>
          <a:xfrm rot="10800000">
            <a:off x="-4161" y="4860161"/>
            <a:ext cx="9147175" cy="1997839"/>
            <a:chOff x="-3175" y="0"/>
            <a:chExt cx="9147175" cy="1409700"/>
          </a:xfrm>
          <a:solidFill>
            <a:schemeClr val="bg1"/>
          </a:solidFill>
        </p:grpSpPr>
        <p:sp>
          <p:nvSpPr>
            <p:cNvPr id="19" name="Rectangle 18"/>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20" name="Flowchart: Extract 19"/>
            <p:cNvSpPr/>
            <p:nvPr/>
          </p:nvSpPr>
          <p:spPr>
            <a:xfrm flipV="1">
              <a:off x="7675345" y="110966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5531688"/>
            <a:ext cx="3569086" cy="1080000"/>
          </a:xfrm>
          <a:prstGeom prst="rect">
            <a:avLst/>
          </a:prstGeom>
        </p:spPr>
      </p:pic>
      <p:sp>
        <p:nvSpPr>
          <p:cNvPr id="3" name="TextBox 2"/>
          <p:cNvSpPr txBox="1"/>
          <p:nvPr/>
        </p:nvSpPr>
        <p:spPr>
          <a:xfrm>
            <a:off x="179512" y="59140"/>
            <a:ext cx="8822145" cy="1754326"/>
          </a:xfrm>
          <a:prstGeom prst="rect">
            <a:avLst/>
          </a:prstGeom>
          <a:noFill/>
        </p:spPr>
        <p:txBody>
          <a:bodyPr wrap="square" rtlCol="0">
            <a:spAutoFit/>
          </a:bodyPr>
          <a:lstStyle/>
          <a:p>
            <a:r>
              <a:rPr lang="en-GB" sz="3600" dirty="0">
                <a:solidFill>
                  <a:schemeClr val="bg1"/>
                </a:solidFill>
              </a:rPr>
              <a:t>Wader and wildfowl population trends in Northern Mucking Flats, Stanford Wharf and Salt Fleet Flats 1999 - </a:t>
            </a:r>
            <a:r>
              <a:rPr lang="en-GB" sz="3600" dirty="0" smtClean="0">
                <a:solidFill>
                  <a:schemeClr val="bg1"/>
                </a:solidFill>
              </a:rPr>
              <a:t>2017</a:t>
            </a:r>
          </a:p>
        </p:txBody>
      </p:sp>
      <p:sp>
        <p:nvSpPr>
          <p:cNvPr id="11" name="TextBox 10"/>
          <p:cNvSpPr txBox="1"/>
          <p:nvPr/>
        </p:nvSpPr>
        <p:spPr>
          <a:xfrm>
            <a:off x="4318807" y="3913892"/>
            <a:ext cx="4717689" cy="523220"/>
          </a:xfrm>
          <a:prstGeom prst="rect">
            <a:avLst/>
          </a:prstGeom>
          <a:noFill/>
        </p:spPr>
        <p:txBody>
          <a:bodyPr wrap="square" rtlCol="0">
            <a:spAutoFit/>
          </a:bodyPr>
          <a:lstStyle/>
          <a:p>
            <a:r>
              <a:rPr lang="en-GB" sz="2800" dirty="0" smtClean="0">
                <a:solidFill>
                  <a:schemeClr val="bg1"/>
                </a:solidFill>
              </a:rPr>
              <a:t>Leo Clarke and Richard Stillman</a:t>
            </a:r>
            <a:endParaRPr lang="en-GB" sz="2800" dirty="0">
              <a:solidFill>
                <a:schemeClr val="bg1"/>
              </a:solidFill>
            </a:endParaRPr>
          </a:p>
        </p:txBody>
      </p:sp>
    </p:spTree>
    <p:extLst>
      <p:ext uri="{BB962C8B-B14F-4D97-AF65-F5344CB8AC3E}">
        <p14:creationId xmlns:p14="http://schemas.microsoft.com/office/powerpoint/2010/main" val="4322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Testing whether site quality has changed</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367878" y="1690688"/>
            <a:ext cx="8452594"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nSpc>
                <a:spcPct val="150000"/>
              </a:lnSpc>
              <a:spcBef>
                <a:spcPct val="20000"/>
              </a:spcBef>
              <a:buClr>
                <a:srgbClr val="2F75AB"/>
              </a:buClr>
              <a:buSzPct val="95000"/>
              <a:buFont typeface="+mj-lt"/>
              <a:buAutoNum type="arabicPeriod"/>
            </a:pPr>
            <a:r>
              <a:rPr lang="en-GB" altLang="en-US" sz="2400" dirty="0" smtClean="0">
                <a:latin typeface="+mn-lt"/>
                <a:ea typeface="Roboto" pitchFamily="2" charset="0"/>
                <a:cs typeface="Arial" charset="0"/>
              </a:rPr>
              <a:t>Bird population trends</a:t>
            </a:r>
            <a:br>
              <a:rPr lang="en-GB" altLang="en-US" sz="2400" dirty="0" smtClean="0">
                <a:latin typeface="+mn-lt"/>
                <a:ea typeface="Roboto" pitchFamily="2" charset="0"/>
                <a:cs typeface="Arial" charset="0"/>
              </a:rPr>
            </a:br>
            <a:r>
              <a:rPr lang="en-GB" altLang="en-US" sz="2000" dirty="0" smtClean="0">
                <a:latin typeface="+mn-lt"/>
                <a:ea typeface="Roboto" pitchFamily="2" charset="0"/>
                <a:cs typeface="Arial" charset="0"/>
              </a:rPr>
              <a:t>e.g. comparison of local and Thames Estuary trends</a:t>
            </a:r>
            <a:endParaRPr lang="en-GB" altLang="en-US" sz="2000" dirty="0">
              <a:latin typeface="+mn-lt"/>
              <a:ea typeface="Roboto" pitchFamily="2" charset="0"/>
              <a:cs typeface="Arial" charset="0"/>
            </a:endParaRPr>
          </a:p>
          <a:p>
            <a:pPr marL="457200" indent="-457200">
              <a:lnSpc>
                <a:spcPct val="150000"/>
              </a:lnSpc>
              <a:spcBef>
                <a:spcPct val="20000"/>
              </a:spcBef>
              <a:buClr>
                <a:srgbClr val="2F75AB"/>
              </a:buClr>
              <a:buSzPct val="95000"/>
              <a:buFont typeface="+mj-lt"/>
              <a:buAutoNum type="arabicPeriod"/>
            </a:pPr>
            <a:r>
              <a:rPr lang="en-GB" altLang="en-US" sz="2400" dirty="0" smtClean="0">
                <a:latin typeface="+mn-lt"/>
                <a:ea typeface="Roboto" pitchFamily="2" charset="0"/>
                <a:cs typeface="Arial" charset="0"/>
              </a:rPr>
              <a:t>Measure site quality more directly</a:t>
            </a:r>
            <a:br>
              <a:rPr lang="en-GB" altLang="en-US" sz="2400" dirty="0" smtClean="0">
                <a:latin typeface="+mn-lt"/>
                <a:ea typeface="Roboto" pitchFamily="2" charset="0"/>
                <a:cs typeface="Arial" charset="0"/>
              </a:rPr>
            </a:br>
            <a:r>
              <a:rPr lang="en-GB" altLang="en-US" sz="2000" dirty="0" smtClean="0">
                <a:latin typeface="+mn-lt"/>
                <a:ea typeface="Roboto" pitchFamily="2" charset="0"/>
                <a:cs typeface="Arial" charset="0"/>
              </a:rPr>
              <a:t>e.g. changes in food abundance, area or availability</a:t>
            </a:r>
            <a:endParaRPr lang="en-GB" altLang="en-US" sz="20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2400" dirty="0">
              <a:latin typeface="+mn-lt"/>
              <a:ea typeface="Roboto" pitchFamily="2" charset="0"/>
              <a:cs typeface="Arial" charset="0"/>
            </a:endParaRPr>
          </a:p>
        </p:txBody>
      </p:sp>
    </p:spTree>
    <p:extLst>
      <p:ext uri="{BB962C8B-B14F-4D97-AF65-F5344CB8AC3E}">
        <p14:creationId xmlns:p14="http://schemas.microsoft.com/office/powerpoint/2010/main" val="1063321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Testing whether site quality has changed</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367878" y="1690688"/>
            <a:ext cx="8452594"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nSpc>
                <a:spcPct val="150000"/>
              </a:lnSpc>
              <a:spcBef>
                <a:spcPct val="20000"/>
              </a:spcBef>
              <a:buClr>
                <a:srgbClr val="2F75AB"/>
              </a:buClr>
              <a:buSzPct val="95000"/>
              <a:buFont typeface="+mj-lt"/>
              <a:buAutoNum type="arabicPeriod"/>
            </a:pPr>
            <a:r>
              <a:rPr lang="en-GB" altLang="en-US" sz="2400" b="1" dirty="0" smtClean="0">
                <a:latin typeface="+mn-lt"/>
                <a:ea typeface="Roboto" pitchFamily="2" charset="0"/>
                <a:cs typeface="Arial" charset="0"/>
              </a:rPr>
              <a:t>Bird population trends</a:t>
            </a:r>
            <a:br>
              <a:rPr lang="en-GB" altLang="en-US" sz="2400" b="1" dirty="0" smtClean="0">
                <a:latin typeface="+mn-lt"/>
                <a:ea typeface="Roboto" pitchFamily="2" charset="0"/>
                <a:cs typeface="Arial" charset="0"/>
              </a:rPr>
            </a:br>
            <a:r>
              <a:rPr lang="en-GB" altLang="en-US" sz="2000" b="1" dirty="0" smtClean="0">
                <a:latin typeface="+mn-lt"/>
                <a:ea typeface="Roboto" pitchFamily="2" charset="0"/>
                <a:cs typeface="Arial" charset="0"/>
              </a:rPr>
              <a:t>e.g. comparison of local and Thames Estuary trends</a:t>
            </a:r>
            <a:endParaRPr lang="en-GB" altLang="en-US" sz="2000" b="1" dirty="0">
              <a:latin typeface="+mn-lt"/>
              <a:ea typeface="Roboto" pitchFamily="2" charset="0"/>
              <a:cs typeface="Arial" charset="0"/>
            </a:endParaRPr>
          </a:p>
          <a:p>
            <a:pPr marL="457200" indent="-457200">
              <a:lnSpc>
                <a:spcPct val="150000"/>
              </a:lnSpc>
              <a:spcBef>
                <a:spcPct val="20000"/>
              </a:spcBef>
              <a:buClr>
                <a:srgbClr val="2F75AB"/>
              </a:buClr>
              <a:buSzPct val="95000"/>
              <a:buFont typeface="+mj-lt"/>
              <a:buAutoNum type="arabicPeriod"/>
            </a:pPr>
            <a:r>
              <a:rPr lang="en-GB" altLang="en-US" sz="2400" dirty="0" smtClean="0">
                <a:solidFill>
                  <a:schemeClr val="bg1">
                    <a:lumMod val="65000"/>
                  </a:schemeClr>
                </a:solidFill>
                <a:latin typeface="+mn-lt"/>
                <a:ea typeface="Roboto" pitchFamily="2" charset="0"/>
                <a:cs typeface="Arial" charset="0"/>
              </a:rPr>
              <a:t>Measure site quality more directly</a:t>
            </a:r>
            <a:br>
              <a:rPr lang="en-GB" altLang="en-US" sz="2400" dirty="0" smtClean="0">
                <a:solidFill>
                  <a:schemeClr val="bg1">
                    <a:lumMod val="65000"/>
                  </a:schemeClr>
                </a:solidFill>
                <a:latin typeface="+mn-lt"/>
                <a:ea typeface="Roboto" pitchFamily="2" charset="0"/>
                <a:cs typeface="Arial" charset="0"/>
              </a:rPr>
            </a:br>
            <a:r>
              <a:rPr lang="en-GB" altLang="en-US" sz="2000" dirty="0" smtClean="0">
                <a:solidFill>
                  <a:schemeClr val="bg1">
                    <a:lumMod val="65000"/>
                  </a:schemeClr>
                </a:solidFill>
                <a:latin typeface="+mn-lt"/>
                <a:ea typeface="Roboto" pitchFamily="2" charset="0"/>
                <a:cs typeface="Arial" charset="0"/>
              </a:rPr>
              <a:t>e.g. changes in food abundance, area or availability</a:t>
            </a:r>
            <a:endParaRPr lang="en-GB" altLang="en-US" sz="2000" dirty="0">
              <a:solidFill>
                <a:schemeClr val="bg1">
                  <a:lumMod val="65000"/>
                </a:schemeClr>
              </a:solidFill>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2400" dirty="0">
              <a:latin typeface="+mn-lt"/>
              <a:ea typeface="Roboto" pitchFamily="2" charset="0"/>
              <a:cs typeface="Arial" charset="0"/>
            </a:endParaRPr>
          </a:p>
        </p:txBody>
      </p:sp>
    </p:spTree>
    <p:extLst>
      <p:ext uri="{BB962C8B-B14F-4D97-AF65-F5344CB8AC3E}">
        <p14:creationId xmlns:p14="http://schemas.microsoft.com/office/powerpoint/2010/main" val="6323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spTree>
    <p:extLst>
      <p:ext uri="{BB962C8B-B14F-4D97-AF65-F5344CB8AC3E}">
        <p14:creationId xmlns:p14="http://schemas.microsoft.com/office/powerpoint/2010/main" val="81077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3" name="Straight Connector 22"/>
          <p:cNvCxnSpPr/>
          <p:nvPr/>
        </p:nvCxnSpPr>
        <p:spPr>
          <a:xfrm>
            <a:off x="1065903" y="3747541"/>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5" name="Straight Connector 24"/>
          <p:cNvCxnSpPr/>
          <p:nvPr/>
        </p:nvCxnSpPr>
        <p:spPr>
          <a:xfrm flipV="1">
            <a:off x="1065903" y="2924944"/>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6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9" name="Straight Connector 28"/>
          <p:cNvCxnSpPr/>
          <p:nvPr/>
        </p:nvCxnSpPr>
        <p:spPr>
          <a:xfrm>
            <a:off x="1078364" y="3765243"/>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4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3" name="Straight Connector 22"/>
          <p:cNvCxnSpPr/>
          <p:nvPr/>
        </p:nvCxnSpPr>
        <p:spPr>
          <a:xfrm>
            <a:off x="5392613" y="3747541"/>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07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5" name="Straight Connector 24"/>
          <p:cNvCxnSpPr/>
          <p:nvPr/>
        </p:nvCxnSpPr>
        <p:spPr>
          <a:xfrm flipV="1">
            <a:off x="5392613" y="2924944"/>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4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5073" y="194384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6318503" y="1943847"/>
            <a:ext cx="1288045" cy="461665"/>
          </a:xfrm>
          <a:prstGeom prst="rect">
            <a:avLst/>
          </a:prstGeom>
          <a:noFill/>
        </p:spPr>
        <p:txBody>
          <a:bodyPr wrap="none" rtlCol="0">
            <a:spAutoFit/>
          </a:bodyPr>
          <a:lstStyle/>
          <a:p>
            <a:r>
              <a:rPr lang="en-US" sz="2400" b="1" dirty="0" smtClean="0"/>
              <a:t>Regional</a:t>
            </a:r>
            <a:endParaRPr lang="en-US" sz="2400" b="1" dirty="0"/>
          </a:p>
        </p:txBody>
      </p:sp>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4599" y="5045114"/>
            <a:ext cx="702436" cy="400110"/>
          </a:xfrm>
          <a:prstGeom prst="rect">
            <a:avLst/>
          </a:prstGeom>
          <a:noFill/>
        </p:spPr>
        <p:txBody>
          <a:bodyPr wrap="none" rtlCol="0">
            <a:spAutoFit/>
          </a:bodyPr>
          <a:lstStyle/>
          <a:p>
            <a:r>
              <a:rPr lang="en-US" sz="2000" smtClean="0"/>
              <a:t>Time</a:t>
            </a:r>
            <a:endParaRPr lang="en-US" sz="2000" dirty="0"/>
          </a:p>
        </p:txBody>
      </p:sp>
      <p:sp>
        <p:nvSpPr>
          <p:cNvPr id="20" name="TextBox 19"/>
          <p:cNvSpPr txBox="1"/>
          <p:nvPr/>
        </p:nvSpPr>
        <p:spPr>
          <a:xfrm>
            <a:off x="6611307" y="5045114"/>
            <a:ext cx="702436" cy="400110"/>
          </a:xfrm>
          <a:prstGeom prst="rect">
            <a:avLst/>
          </a:prstGeom>
          <a:noFill/>
        </p:spPr>
        <p:txBody>
          <a:bodyPr wrap="none" rtlCol="0">
            <a:spAutoFit/>
          </a:bodyPr>
          <a:lstStyle/>
          <a:p>
            <a:r>
              <a:rPr lang="en-US" sz="2000" smtClean="0"/>
              <a:t>Time</a:t>
            </a:r>
            <a:endParaRPr lang="en-US" sz="2000" dirty="0"/>
          </a:p>
        </p:txBody>
      </p:sp>
      <p:sp>
        <p:nvSpPr>
          <p:cNvPr id="21" name="TextBox 20"/>
          <p:cNvSpPr txBox="1"/>
          <p:nvPr/>
        </p:nvSpPr>
        <p:spPr>
          <a:xfrm rot="16200000">
            <a:off x="-178711" y="3552974"/>
            <a:ext cx="1753750" cy="400110"/>
          </a:xfrm>
          <a:prstGeom prst="rect">
            <a:avLst/>
          </a:prstGeom>
          <a:noFill/>
        </p:spPr>
        <p:txBody>
          <a:bodyPr wrap="none" rtlCol="0">
            <a:spAutoFit/>
          </a:bodyPr>
          <a:lstStyle/>
          <a:p>
            <a:r>
              <a:rPr lang="en-US" sz="2000" smtClean="0"/>
              <a:t>Population size</a:t>
            </a:r>
            <a:endParaRPr lang="en-US" sz="2000" dirty="0"/>
          </a:p>
        </p:txBody>
      </p:sp>
      <p:sp>
        <p:nvSpPr>
          <p:cNvPr id="22" name="TextBox 21"/>
          <p:cNvSpPr txBox="1"/>
          <p:nvPr/>
        </p:nvSpPr>
        <p:spPr>
          <a:xfrm rot="16200000">
            <a:off x="4172807" y="3552974"/>
            <a:ext cx="1753750" cy="400110"/>
          </a:xfrm>
          <a:prstGeom prst="rect">
            <a:avLst/>
          </a:prstGeom>
          <a:noFill/>
        </p:spPr>
        <p:txBody>
          <a:bodyPr wrap="none" rtlCol="0">
            <a:spAutoFit/>
          </a:bodyPr>
          <a:lstStyle/>
          <a:p>
            <a:r>
              <a:rPr lang="en-US" sz="2000" smtClean="0"/>
              <a:t>Population size</a:t>
            </a:r>
            <a:endParaRPr lang="en-US" sz="2000" dirty="0"/>
          </a:p>
        </p:txBody>
      </p:sp>
      <p:cxnSp>
        <p:nvCxnSpPr>
          <p:cNvPr id="29" name="Straight Connector 28"/>
          <p:cNvCxnSpPr/>
          <p:nvPr/>
        </p:nvCxnSpPr>
        <p:spPr>
          <a:xfrm>
            <a:off x="5405074" y="3765243"/>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85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Changes in local and regional population size</a:t>
            </a:r>
            <a:endParaRPr lang="en-GB" altLang="en-US" sz="2800" dirty="0">
              <a:solidFill>
                <a:schemeClr val="bg1"/>
              </a:solidFill>
              <a:latin typeface="+mn-lt"/>
              <a:ea typeface="Roboto" pitchFamily="2" charset="0"/>
              <a:cs typeface="Arial" charset="0"/>
            </a:endParaRPr>
          </a:p>
        </p:txBody>
      </p:sp>
      <p:sp>
        <p:nvSpPr>
          <p:cNvPr id="8" name="TextBox 7"/>
          <p:cNvSpPr txBox="1"/>
          <p:nvPr/>
        </p:nvSpPr>
        <p:spPr>
          <a:xfrm>
            <a:off x="894582" y="1173766"/>
            <a:ext cx="833946" cy="461665"/>
          </a:xfrm>
          <a:prstGeom prst="rect">
            <a:avLst/>
          </a:prstGeom>
          <a:noFill/>
        </p:spPr>
        <p:txBody>
          <a:bodyPr wrap="none" rtlCol="0">
            <a:spAutoFit/>
          </a:bodyPr>
          <a:lstStyle/>
          <a:p>
            <a:r>
              <a:rPr lang="en-US" sz="2400" b="1" smtClean="0"/>
              <a:t>Local</a:t>
            </a:r>
            <a:endParaRPr lang="en-US" sz="2400" b="1"/>
          </a:p>
        </p:txBody>
      </p:sp>
      <p:sp>
        <p:nvSpPr>
          <p:cNvPr id="13" name="TextBox 12"/>
          <p:cNvSpPr txBox="1"/>
          <p:nvPr/>
        </p:nvSpPr>
        <p:spPr>
          <a:xfrm>
            <a:off x="5172582" y="1169325"/>
            <a:ext cx="1288045" cy="461665"/>
          </a:xfrm>
          <a:prstGeom prst="rect">
            <a:avLst/>
          </a:prstGeom>
          <a:noFill/>
        </p:spPr>
        <p:txBody>
          <a:bodyPr wrap="none" rtlCol="0">
            <a:spAutoFit/>
          </a:bodyPr>
          <a:lstStyle/>
          <a:p>
            <a:r>
              <a:rPr lang="en-US" sz="2400" b="1" dirty="0" smtClean="0"/>
              <a:t>Regional</a:t>
            </a:r>
            <a:endParaRPr lang="en-US" sz="2400" b="1" dirty="0"/>
          </a:p>
        </p:txBody>
      </p:sp>
      <p:grpSp>
        <p:nvGrpSpPr>
          <p:cNvPr id="3" name="Group 2"/>
          <p:cNvGrpSpPr/>
          <p:nvPr/>
        </p:nvGrpSpPr>
        <p:grpSpPr>
          <a:xfrm>
            <a:off x="2671028" y="1704340"/>
            <a:ext cx="1828746" cy="1384020"/>
            <a:chOff x="5392611" y="2577111"/>
            <a:chExt cx="3139829" cy="2376264"/>
          </a:xfrm>
        </p:grpSpPr>
        <p:cxnSp>
          <p:nvCxnSpPr>
            <p:cNvPr id="17" name="Straight Connector 16"/>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92611" y="3717032"/>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7719" y="1704340"/>
            <a:ext cx="2171536" cy="1362053"/>
            <a:chOff x="429689" y="2577111"/>
            <a:chExt cx="3788502" cy="2376264"/>
          </a:xfrm>
        </p:grpSpPr>
        <p:cxnSp>
          <p:nvCxnSpPr>
            <p:cNvPr id="11" name="Straight Connector 10"/>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422556" y="3484554"/>
              <a:ext cx="2241443" cy="536954"/>
            </a:xfrm>
            <a:prstGeom prst="rect">
              <a:avLst/>
            </a:prstGeom>
            <a:noFill/>
          </p:spPr>
          <p:txBody>
            <a:bodyPr wrap="none" rtlCol="0">
              <a:spAutoFit/>
            </a:bodyPr>
            <a:lstStyle/>
            <a:p>
              <a:r>
                <a:rPr lang="en-US" sz="1400" dirty="0" smtClean="0"/>
                <a:t>Population size</a:t>
              </a:r>
              <a:endParaRPr lang="en-US" sz="1400" dirty="0"/>
            </a:p>
          </p:txBody>
        </p:sp>
        <p:cxnSp>
          <p:nvCxnSpPr>
            <p:cNvPr id="26" name="Straight Connector 25"/>
            <p:cNvCxnSpPr/>
            <p:nvPr/>
          </p:nvCxnSpPr>
          <p:spPr>
            <a:xfrm>
              <a:off x="1078364" y="3717032"/>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902233" y="1722807"/>
            <a:ext cx="1828746" cy="1384020"/>
            <a:chOff x="5392611" y="2577111"/>
            <a:chExt cx="3139829" cy="2376264"/>
          </a:xfrm>
        </p:grpSpPr>
        <p:cxnSp>
          <p:nvCxnSpPr>
            <p:cNvPr id="28" name="Straight Connector 27"/>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392611" y="2893859"/>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123981" y="1719765"/>
            <a:ext cx="1828745" cy="1384020"/>
            <a:chOff x="5392613" y="2577111"/>
            <a:chExt cx="3139827" cy="2376264"/>
          </a:xfrm>
        </p:grpSpPr>
        <p:cxnSp>
          <p:nvCxnSpPr>
            <p:cNvPr id="38" name="Straight Connector 37"/>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5072" y="3729253"/>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671029" y="3372578"/>
            <a:ext cx="1828746" cy="1384020"/>
            <a:chOff x="5392611" y="2577111"/>
            <a:chExt cx="3139829" cy="2376264"/>
          </a:xfrm>
        </p:grpSpPr>
        <p:cxnSp>
          <p:nvCxnSpPr>
            <p:cNvPr id="46" name="Straight Connector 45"/>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92611" y="3717032"/>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7720" y="3372578"/>
            <a:ext cx="2171536" cy="1362053"/>
            <a:chOff x="429689" y="2577111"/>
            <a:chExt cx="3788502" cy="2376264"/>
          </a:xfrm>
        </p:grpSpPr>
        <p:cxnSp>
          <p:nvCxnSpPr>
            <p:cNvPr id="55" name="Straight Connector 54"/>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6200000">
              <a:off x="-422556" y="3484554"/>
              <a:ext cx="2241443" cy="536954"/>
            </a:xfrm>
            <a:prstGeom prst="rect">
              <a:avLst/>
            </a:prstGeom>
            <a:noFill/>
          </p:spPr>
          <p:txBody>
            <a:bodyPr wrap="none" rtlCol="0">
              <a:spAutoFit/>
            </a:bodyPr>
            <a:lstStyle/>
            <a:p>
              <a:r>
                <a:rPr lang="en-US" sz="1400" dirty="0" smtClean="0"/>
                <a:t>Population size</a:t>
              </a:r>
              <a:endParaRPr lang="en-US" sz="1400" dirty="0"/>
            </a:p>
          </p:txBody>
        </p:sp>
        <p:cxnSp>
          <p:nvCxnSpPr>
            <p:cNvPr id="59" name="Straight Connector 58"/>
            <p:cNvCxnSpPr/>
            <p:nvPr/>
          </p:nvCxnSpPr>
          <p:spPr>
            <a:xfrm flipV="1">
              <a:off x="1078364" y="2893859"/>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902234" y="3391045"/>
            <a:ext cx="1828746" cy="1384020"/>
            <a:chOff x="5392611" y="2577111"/>
            <a:chExt cx="3139829" cy="2376264"/>
          </a:xfrm>
        </p:grpSpPr>
        <p:cxnSp>
          <p:nvCxnSpPr>
            <p:cNvPr id="62" name="Straight Connector 61"/>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392611" y="2893859"/>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123982" y="3388003"/>
            <a:ext cx="1828745" cy="1384020"/>
            <a:chOff x="5392613" y="2577111"/>
            <a:chExt cx="3139827" cy="2376264"/>
          </a:xfrm>
        </p:grpSpPr>
        <p:cxnSp>
          <p:nvCxnSpPr>
            <p:cNvPr id="69" name="Straight Connector 68"/>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405072" y="3729253"/>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688203" y="5036506"/>
            <a:ext cx="1828746" cy="1745229"/>
            <a:chOff x="5392611" y="2577111"/>
            <a:chExt cx="3139829" cy="2996435"/>
          </a:xfrm>
        </p:grpSpPr>
        <p:cxnSp>
          <p:nvCxnSpPr>
            <p:cNvPr id="76" name="Straight Connector 75"/>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611305" y="5045114"/>
              <a:ext cx="939066" cy="528432"/>
            </a:xfrm>
            <a:prstGeom prst="rect">
              <a:avLst/>
            </a:prstGeom>
            <a:noFill/>
          </p:spPr>
          <p:txBody>
            <a:bodyPr wrap="none" rtlCol="0">
              <a:spAutoFit/>
            </a:bodyPr>
            <a:lstStyle/>
            <a:p>
              <a:r>
                <a:rPr lang="en-US" sz="1400" dirty="0" smtClean="0"/>
                <a:t>Time</a:t>
              </a:r>
              <a:endParaRPr lang="en-US" sz="1400" dirty="0"/>
            </a:p>
          </p:txBody>
        </p:sp>
        <p:cxnSp>
          <p:nvCxnSpPr>
            <p:cNvPr id="81" name="Straight Connector 80"/>
            <p:cNvCxnSpPr/>
            <p:nvPr/>
          </p:nvCxnSpPr>
          <p:spPr>
            <a:xfrm>
              <a:off x="5392611" y="3717032"/>
              <a:ext cx="313982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4894" y="5036506"/>
            <a:ext cx="2167964" cy="1722414"/>
            <a:chOff x="429689" y="2577111"/>
            <a:chExt cx="3782271" cy="3004956"/>
          </a:xfrm>
        </p:grpSpPr>
        <p:sp>
          <p:nvSpPr>
            <p:cNvPr id="83" name="TextBox 82"/>
            <p:cNvSpPr txBox="1"/>
            <p:nvPr/>
          </p:nvSpPr>
          <p:spPr>
            <a:xfrm>
              <a:off x="2284599" y="5045113"/>
              <a:ext cx="954211" cy="536954"/>
            </a:xfrm>
            <a:prstGeom prst="rect">
              <a:avLst/>
            </a:prstGeom>
            <a:noFill/>
          </p:spPr>
          <p:txBody>
            <a:bodyPr wrap="none" rtlCol="0">
              <a:spAutoFit/>
            </a:bodyPr>
            <a:lstStyle/>
            <a:p>
              <a:r>
                <a:rPr lang="en-US" sz="1400" dirty="0" smtClean="0"/>
                <a:t>Time</a:t>
              </a:r>
              <a:endParaRPr lang="en-US" sz="1400" dirty="0"/>
            </a:p>
          </p:txBody>
        </p:sp>
        <p:grpSp>
          <p:nvGrpSpPr>
            <p:cNvPr id="84" name="Group 83"/>
            <p:cNvGrpSpPr/>
            <p:nvPr/>
          </p:nvGrpSpPr>
          <p:grpSpPr>
            <a:xfrm>
              <a:off x="429689" y="2577111"/>
              <a:ext cx="3782271" cy="2376264"/>
              <a:chOff x="429689" y="2577111"/>
              <a:chExt cx="3782271" cy="2376264"/>
            </a:xfrm>
          </p:grpSpPr>
          <p:cxnSp>
            <p:nvCxnSpPr>
              <p:cNvPr id="85" name="Straight Connector 84"/>
              <p:cNvCxnSpPr/>
              <p:nvPr/>
            </p:nvCxnSpPr>
            <p:spPr>
              <a:xfrm flipV="1">
                <a:off x="107213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7213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6200000">
                <a:off x="-422556" y="3484554"/>
                <a:ext cx="2241443" cy="536954"/>
              </a:xfrm>
              <a:prstGeom prst="rect">
                <a:avLst/>
              </a:prstGeom>
              <a:noFill/>
            </p:spPr>
            <p:txBody>
              <a:bodyPr wrap="none" rtlCol="0">
                <a:spAutoFit/>
              </a:bodyPr>
              <a:lstStyle/>
              <a:p>
                <a:r>
                  <a:rPr lang="en-US" sz="1400" dirty="0" smtClean="0"/>
                  <a:t>Population size</a:t>
                </a:r>
                <a:endParaRPr lang="en-US" sz="1400" dirty="0"/>
              </a:p>
            </p:txBody>
          </p:sp>
          <p:cxnSp>
            <p:nvCxnSpPr>
              <p:cNvPr id="88" name="Straight Connector 87"/>
              <p:cNvCxnSpPr/>
              <p:nvPr/>
            </p:nvCxnSpPr>
            <p:spPr>
              <a:xfrm>
                <a:off x="1070919" y="3723800"/>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a:off x="4919408" y="5054973"/>
            <a:ext cx="1828746" cy="1745229"/>
            <a:chOff x="5392611" y="2577111"/>
            <a:chExt cx="3139829" cy="2996435"/>
          </a:xfrm>
        </p:grpSpPr>
        <p:cxnSp>
          <p:nvCxnSpPr>
            <p:cNvPr id="92" name="Straight Connector 91"/>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611305" y="5045114"/>
              <a:ext cx="939066" cy="528432"/>
            </a:xfrm>
            <a:prstGeom prst="rect">
              <a:avLst/>
            </a:prstGeom>
            <a:noFill/>
          </p:spPr>
          <p:txBody>
            <a:bodyPr wrap="none" rtlCol="0">
              <a:spAutoFit/>
            </a:bodyPr>
            <a:lstStyle/>
            <a:p>
              <a:r>
                <a:rPr lang="en-US" sz="1400" dirty="0" smtClean="0"/>
                <a:t>Time</a:t>
              </a:r>
              <a:endParaRPr lang="en-US" sz="1400" dirty="0"/>
            </a:p>
          </p:txBody>
        </p:sp>
        <p:cxnSp>
          <p:nvCxnSpPr>
            <p:cNvPr id="96" name="Straight Connector 95"/>
            <p:cNvCxnSpPr/>
            <p:nvPr/>
          </p:nvCxnSpPr>
          <p:spPr>
            <a:xfrm flipV="1">
              <a:off x="5392611" y="2893859"/>
              <a:ext cx="3139827" cy="824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7141156" y="5051931"/>
            <a:ext cx="1828745" cy="1745229"/>
            <a:chOff x="5392613" y="2577111"/>
            <a:chExt cx="3139827" cy="2996435"/>
          </a:xfrm>
        </p:grpSpPr>
        <p:cxnSp>
          <p:nvCxnSpPr>
            <p:cNvPr id="99" name="Straight Connector 98"/>
            <p:cNvCxnSpPr/>
            <p:nvPr/>
          </p:nvCxnSpPr>
          <p:spPr>
            <a:xfrm flipV="1">
              <a:off x="5392613" y="2577111"/>
              <a:ext cx="0" cy="23762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392613" y="4953375"/>
              <a:ext cx="313982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611305" y="5045114"/>
              <a:ext cx="939066" cy="528432"/>
            </a:xfrm>
            <a:prstGeom prst="rect">
              <a:avLst/>
            </a:prstGeom>
            <a:noFill/>
          </p:spPr>
          <p:txBody>
            <a:bodyPr wrap="none" rtlCol="0">
              <a:spAutoFit/>
            </a:bodyPr>
            <a:lstStyle/>
            <a:p>
              <a:r>
                <a:rPr lang="en-US" sz="1400" dirty="0" smtClean="0"/>
                <a:t>Time</a:t>
              </a:r>
              <a:endParaRPr lang="en-US" sz="1400" dirty="0"/>
            </a:p>
          </p:txBody>
        </p:sp>
        <p:cxnSp>
          <p:nvCxnSpPr>
            <p:cNvPr id="102" name="Straight Connector 101"/>
            <p:cNvCxnSpPr/>
            <p:nvPr/>
          </p:nvCxnSpPr>
          <p:spPr>
            <a:xfrm>
              <a:off x="5405072" y="3729253"/>
              <a:ext cx="3127366" cy="7983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6511684" y="1405185"/>
            <a:ext cx="2452804" cy="1951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68721" y="1387630"/>
            <a:ext cx="2452804" cy="19512"/>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647167" y="2784736"/>
            <a:ext cx="1687450" cy="276999"/>
          </a:xfrm>
          <a:prstGeom prst="rect">
            <a:avLst/>
          </a:prstGeom>
          <a:noFill/>
        </p:spPr>
        <p:txBody>
          <a:bodyPr wrap="none" rtlCol="0">
            <a:spAutoFit/>
          </a:bodyPr>
          <a:lstStyle/>
          <a:p>
            <a:r>
              <a:rPr lang="en-US" sz="1200" dirty="0" smtClean="0"/>
              <a:t>Local </a:t>
            </a:r>
            <a:r>
              <a:rPr lang="en-US" sz="1200" smtClean="0"/>
              <a:t>quality unchanged</a:t>
            </a:r>
            <a:endParaRPr lang="en-US" sz="1200" dirty="0"/>
          </a:p>
        </p:txBody>
      </p:sp>
      <p:sp>
        <p:nvSpPr>
          <p:cNvPr id="108" name="TextBox 107"/>
          <p:cNvSpPr txBox="1"/>
          <p:nvPr/>
        </p:nvSpPr>
        <p:spPr>
          <a:xfrm>
            <a:off x="4879104" y="2803698"/>
            <a:ext cx="1449820" cy="276999"/>
          </a:xfrm>
          <a:prstGeom prst="rect">
            <a:avLst/>
          </a:prstGeom>
          <a:noFill/>
        </p:spPr>
        <p:txBody>
          <a:bodyPr wrap="none" rtlCol="0">
            <a:spAutoFit/>
          </a:bodyPr>
          <a:lstStyle/>
          <a:p>
            <a:r>
              <a:rPr lang="en-US" sz="1200" dirty="0" smtClean="0"/>
              <a:t>Local </a:t>
            </a:r>
            <a:r>
              <a:rPr lang="en-US" sz="1200" smtClean="0"/>
              <a:t>quality decline</a:t>
            </a:r>
            <a:endParaRPr lang="en-US" sz="1200" dirty="0"/>
          </a:p>
        </p:txBody>
      </p:sp>
      <p:sp>
        <p:nvSpPr>
          <p:cNvPr id="109" name="TextBox 108"/>
          <p:cNvSpPr txBox="1"/>
          <p:nvPr/>
        </p:nvSpPr>
        <p:spPr>
          <a:xfrm>
            <a:off x="7116725" y="2800070"/>
            <a:ext cx="1519968" cy="276999"/>
          </a:xfrm>
          <a:prstGeom prst="rect">
            <a:avLst/>
          </a:prstGeom>
          <a:noFill/>
        </p:spPr>
        <p:txBody>
          <a:bodyPr wrap="none" rtlCol="0">
            <a:spAutoFit/>
          </a:bodyPr>
          <a:lstStyle/>
          <a:p>
            <a:r>
              <a:rPr lang="en-US" sz="1200" dirty="0" smtClean="0"/>
              <a:t>Local quality increase</a:t>
            </a:r>
            <a:endParaRPr lang="en-US" sz="1200" dirty="0"/>
          </a:p>
        </p:txBody>
      </p:sp>
      <p:sp>
        <p:nvSpPr>
          <p:cNvPr id="110" name="TextBox 109"/>
          <p:cNvSpPr txBox="1"/>
          <p:nvPr/>
        </p:nvSpPr>
        <p:spPr>
          <a:xfrm>
            <a:off x="2647167" y="4475288"/>
            <a:ext cx="1519968" cy="276999"/>
          </a:xfrm>
          <a:prstGeom prst="rect">
            <a:avLst/>
          </a:prstGeom>
          <a:noFill/>
        </p:spPr>
        <p:txBody>
          <a:bodyPr wrap="none" rtlCol="0">
            <a:spAutoFit/>
          </a:bodyPr>
          <a:lstStyle/>
          <a:p>
            <a:r>
              <a:rPr lang="en-US" sz="1200" dirty="0" smtClean="0"/>
              <a:t>Local quality increase</a:t>
            </a:r>
            <a:endParaRPr lang="en-US" sz="1200" dirty="0"/>
          </a:p>
        </p:txBody>
      </p:sp>
      <p:sp>
        <p:nvSpPr>
          <p:cNvPr id="111" name="TextBox 110"/>
          <p:cNvSpPr txBox="1"/>
          <p:nvPr/>
        </p:nvSpPr>
        <p:spPr>
          <a:xfrm>
            <a:off x="2647167" y="6149840"/>
            <a:ext cx="1449820" cy="276999"/>
          </a:xfrm>
          <a:prstGeom prst="rect">
            <a:avLst/>
          </a:prstGeom>
          <a:noFill/>
        </p:spPr>
        <p:txBody>
          <a:bodyPr wrap="none" rtlCol="0">
            <a:spAutoFit/>
          </a:bodyPr>
          <a:lstStyle/>
          <a:p>
            <a:r>
              <a:rPr lang="en-US" sz="1200" dirty="0" smtClean="0"/>
              <a:t>Local quality decline</a:t>
            </a:r>
            <a:endParaRPr lang="en-US" sz="1200" dirty="0"/>
          </a:p>
        </p:txBody>
      </p:sp>
      <p:sp>
        <p:nvSpPr>
          <p:cNvPr id="112" name="TextBox 111"/>
          <p:cNvSpPr txBox="1"/>
          <p:nvPr/>
        </p:nvSpPr>
        <p:spPr>
          <a:xfrm>
            <a:off x="4879104" y="4467906"/>
            <a:ext cx="1687450" cy="276999"/>
          </a:xfrm>
          <a:prstGeom prst="rect">
            <a:avLst/>
          </a:prstGeom>
          <a:noFill/>
        </p:spPr>
        <p:txBody>
          <a:bodyPr wrap="none" rtlCol="0">
            <a:spAutoFit/>
          </a:bodyPr>
          <a:lstStyle/>
          <a:p>
            <a:r>
              <a:rPr lang="en-US" sz="1200" dirty="0" smtClean="0"/>
              <a:t>Local quality unchanged</a:t>
            </a:r>
            <a:endParaRPr lang="en-US" sz="1200" dirty="0"/>
          </a:p>
        </p:txBody>
      </p:sp>
      <p:sp>
        <p:nvSpPr>
          <p:cNvPr id="113" name="TextBox 112"/>
          <p:cNvSpPr txBox="1"/>
          <p:nvPr/>
        </p:nvSpPr>
        <p:spPr>
          <a:xfrm>
            <a:off x="4879104" y="6149839"/>
            <a:ext cx="1449820" cy="276999"/>
          </a:xfrm>
          <a:prstGeom prst="rect">
            <a:avLst/>
          </a:prstGeom>
          <a:noFill/>
        </p:spPr>
        <p:txBody>
          <a:bodyPr wrap="none" rtlCol="0">
            <a:spAutoFit/>
          </a:bodyPr>
          <a:lstStyle/>
          <a:p>
            <a:r>
              <a:rPr lang="en-US" sz="1200" dirty="0" smtClean="0"/>
              <a:t>Local </a:t>
            </a:r>
            <a:r>
              <a:rPr lang="en-US" sz="1200" smtClean="0"/>
              <a:t>quality decline</a:t>
            </a:r>
            <a:endParaRPr lang="en-US" sz="1200" dirty="0"/>
          </a:p>
        </p:txBody>
      </p:sp>
      <p:sp>
        <p:nvSpPr>
          <p:cNvPr id="114" name="TextBox 113"/>
          <p:cNvSpPr txBox="1"/>
          <p:nvPr/>
        </p:nvSpPr>
        <p:spPr>
          <a:xfrm>
            <a:off x="7116725" y="4457632"/>
            <a:ext cx="1519968" cy="276999"/>
          </a:xfrm>
          <a:prstGeom prst="rect">
            <a:avLst/>
          </a:prstGeom>
          <a:noFill/>
        </p:spPr>
        <p:txBody>
          <a:bodyPr wrap="none" rtlCol="0">
            <a:spAutoFit/>
          </a:bodyPr>
          <a:lstStyle/>
          <a:p>
            <a:r>
              <a:rPr lang="en-US" sz="1200" dirty="0" smtClean="0"/>
              <a:t>Local quality increase</a:t>
            </a:r>
            <a:endParaRPr lang="en-US" sz="1200" dirty="0"/>
          </a:p>
        </p:txBody>
      </p:sp>
      <p:sp>
        <p:nvSpPr>
          <p:cNvPr id="115" name="TextBox 114"/>
          <p:cNvSpPr txBox="1"/>
          <p:nvPr/>
        </p:nvSpPr>
        <p:spPr>
          <a:xfrm>
            <a:off x="7116725" y="6141200"/>
            <a:ext cx="1687450" cy="276999"/>
          </a:xfrm>
          <a:prstGeom prst="rect">
            <a:avLst/>
          </a:prstGeom>
          <a:noFill/>
        </p:spPr>
        <p:txBody>
          <a:bodyPr wrap="none" rtlCol="0">
            <a:spAutoFit/>
          </a:bodyPr>
          <a:lstStyle/>
          <a:p>
            <a:r>
              <a:rPr lang="en-US" sz="1200" dirty="0" smtClean="0"/>
              <a:t>Local quality unchanged</a:t>
            </a:r>
            <a:endParaRPr lang="en-US" sz="1200" dirty="0"/>
          </a:p>
        </p:txBody>
      </p:sp>
      <p:sp>
        <p:nvSpPr>
          <p:cNvPr id="9" name="Oval 8"/>
          <p:cNvSpPr/>
          <p:nvPr/>
        </p:nvSpPr>
        <p:spPr>
          <a:xfrm>
            <a:off x="2729056" y="3395617"/>
            <a:ext cx="393749" cy="3937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a:p>
        </p:txBody>
      </p:sp>
      <p:sp>
        <p:nvSpPr>
          <p:cNvPr id="79" name="Oval 78"/>
          <p:cNvSpPr/>
          <p:nvPr/>
        </p:nvSpPr>
        <p:spPr>
          <a:xfrm>
            <a:off x="4950074" y="1725231"/>
            <a:ext cx="393749" cy="3937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dirty="0"/>
          </a:p>
        </p:txBody>
      </p:sp>
      <p:sp>
        <p:nvSpPr>
          <p:cNvPr id="80" name="Oval 79"/>
          <p:cNvSpPr/>
          <p:nvPr/>
        </p:nvSpPr>
        <p:spPr>
          <a:xfrm>
            <a:off x="2730279" y="1710013"/>
            <a:ext cx="393749" cy="3937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US" sz="2000" dirty="0"/>
          </a:p>
        </p:txBody>
      </p:sp>
      <p:sp>
        <p:nvSpPr>
          <p:cNvPr id="89" name="Oval 88"/>
          <p:cNvSpPr/>
          <p:nvPr/>
        </p:nvSpPr>
        <p:spPr>
          <a:xfrm>
            <a:off x="7193850" y="1721209"/>
            <a:ext cx="393749" cy="3937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a:p>
        </p:txBody>
      </p:sp>
      <p:sp>
        <p:nvSpPr>
          <p:cNvPr id="90" name="Oval 89"/>
          <p:cNvSpPr/>
          <p:nvPr/>
        </p:nvSpPr>
        <p:spPr>
          <a:xfrm>
            <a:off x="7181815" y="3391531"/>
            <a:ext cx="393749" cy="3937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a:p>
        </p:txBody>
      </p:sp>
      <p:sp>
        <p:nvSpPr>
          <p:cNvPr id="95" name="Oval 94"/>
          <p:cNvSpPr/>
          <p:nvPr/>
        </p:nvSpPr>
        <p:spPr>
          <a:xfrm>
            <a:off x="4962112" y="3372578"/>
            <a:ext cx="393749" cy="3937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US" sz="2000" dirty="0"/>
          </a:p>
        </p:txBody>
      </p:sp>
      <p:sp>
        <p:nvSpPr>
          <p:cNvPr id="97" name="Oval 96"/>
          <p:cNvSpPr/>
          <p:nvPr/>
        </p:nvSpPr>
        <p:spPr>
          <a:xfrm>
            <a:off x="2743806" y="5042582"/>
            <a:ext cx="393749" cy="3937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dirty="0"/>
          </a:p>
        </p:txBody>
      </p:sp>
      <p:sp>
        <p:nvSpPr>
          <p:cNvPr id="103" name="Oval 102"/>
          <p:cNvSpPr/>
          <p:nvPr/>
        </p:nvSpPr>
        <p:spPr>
          <a:xfrm>
            <a:off x="4980776" y="5051931"/>
            <a:ext cx="393749" cy="3937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t>
            </a:r>
            <a:endParaRPr lang="en-US" sz="3200" dirty="0"/>
          </a:p>
        </p:txBody>
      </p:sp>
      <p:sp>
        <p:nvSpPr>
          <p:cNvPr id="104" name="Oval 103"/>
          <p:cNvSpPr/>
          <p:nvPr/>
        </p:nvSpPr>
        <p:spPr>
          <a:xfrm>
            <a:off x="7196758" y="5042583"/>
            <a:ext cx="393749" cy="3937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US" sz="2000" dirty="0"/>
          </a:p>
        </p:txBody>
      </p:sp>
    </p:spTree>
    <p:extLst>
      <p:ext uri="{BB962C8B-B14F-4D97-AF65-F5344CB8AC3E}">
        <p14:creationId xmlns:p14="http://schemas.microsoft.com/office/powerpoint/2010/main" val="158936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bg1"/>
                </a:solidFill>
                <a:ea typeface="Roboto Black" pitchFamily="2" charset="0"/>
                <a:cs typeface="Arial" charset="0"/>
              </a:rPr>
              <a:t>Contents of the talk</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367878" y="1690688"/>
            <a:ext cx="71564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2400" dirty="0">
                <a:latin typeface="+mn-lt"/>
                <a:ea typeface="Roboto" pitchFamily="2" charset="0"/>
                <a:cs typeface="Arial" charset="0"/>
              </a:rPr>
              <a:t>Background and data</a:t>
            </a:r>
          </a:p>
          <a:p>
            <a:pPr>
              <a:lnSpc>
                <a:spcPct val="150000"/>
              </a:lnSpc>
              <a:spcBef>
                <a:spcPct val="20000"/>
              </a:spcBef>
              <a:buClr>
                <a:srgbClr val="2F75AB"/>
              </a:buClr>
              <a:buSzPct val="95000"/>
              <a:buFont typeface="Arial" panose="020B0604020202020204" pitchFamily="34" charset="0"/>
              <a:buChar char="•"/>
            </a:pPr>
            <a:r>
              <a:rPr lang="en-GB" altLang="en-US" sz="2400" dirty="0">
                <a:latin typeface="+mn-lt"/>
                <a:ea typeface="Roboto" pitchFamily="2" charset="0"/>
                <a:cs typeface="Arial" charset="0"/>
              </a:rPr>
              <a:t>Individual species and bird assemblage trends</a:t>
            </a:r>
          </a:p>
          <a:p>
            <a:pPr>
              <a:lnSpc>
                <a:spcPct val="150000"/>
              </a:lnSpc>
              <a:spcBef>
                <a:spcPct val="20000"/>
              </a:spcBef>
              <a:buClr>
                <a:srgbClr val="2F75AB"/>
              </a:buClr>
              <a:buSzPct val="95000"/>
              <a:buFont typeface="Arial" panose="020B0604020202020204" pitchFamily="34" charset="0"/>
              <a:buChar char="•"/>
            </a:pPr>
            <a:r>
              <a:rPr lang="en-GB" altLang="en-US" sz="2400" dirty="0">
                <a:latin typeface="+mn-lt"/>
                <a:ea typeface="Roboto" pitchFamily="2" charset="0"/>
                <a:cs typeface="Arial" charset="0"/>
              </a:rPr>
              <a:t>Recommendations and conclusions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514564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bg1"/>
                </a:solidFill>
                <a:ea typeface="Roboto Black" pitchFamily="2" charset="0"/>
                <a:cs typeface="Arial" charset="0"/>
              </a:rPr>
              <a:t>Contents of the talk</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367878" y="1690688"/>
            <a:ext cx="71564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2400" dirty="0">
                <a:solidFill>
                  <a:schemeClr val="bg1">
                    <a:lumMod val="65000"/>
                  </a:schemeClr>
                </a:solidFill>
                <a:latin typeface="+mn-lt"/>
                <a:ea typeface="Roboto" pitchFamily="2" charset="0"/>
                <a:cs typeface="Arial" charset="0"/>
              </a:rPr>
              <a:t>Background and data</a:t>
            </a:r>
          </a:p>
          <a:p>
            <a:pPr>
              <a:lnSpc>
                <a:spcPct val="150000"/>
              </a:lnSpc>
              <a:spcBef>
                <a:spcPct val="20000"/>
              </a:spcBef>
              <a:buClr>
                <a:srgbClr val="2F75AB"/>
              </a:buClr>
              <a:buSzPct val="95000"/>
              <a:buFont typeface="Arial" panose="020B0604020202020204" pitchFamily="34" charset="0"/>
              <a:buChar char="•"/>
            </a:pPr>
            <a:r>
              <a:rPr lang="en-GB" altLang="en-US" sz="2400" b="1" dirty="0">
                <a:latin typeface="+mn-lt"/>
                <a:ea typeface="Roboto" pitchFamily="2" charset="0"/>
                <a:cs typeface="Arial" charset="0"/>
              </a:rPr>
              <a:t>Individual species and bird assemblage trends</a:t>
            </a:r>
          </a:p>
          <a:p>
            <a:pPr>
              <a:lnSpc>
                <a:spcPct val="150000"/>
              </a:lnSpc>
              <a:spcBef>
                <a:spcPct val="20000"/>
              </a:spcBef>
              <a:buClr>
                <a:srgbClr val="2F75AB"/>
              </a:buClr>
              <a:buSzPct val="95000"/>
              <a:buFont typeface="Arial" panose="020B0604020202020204" pitchFamily="34" charset="0"/>
              <a:buChar char="•"/>
            </a:pPr>
            <a:r>
              <a:rPr lang="en-GB" altLang="en-US" sz="2400" dirty="0">
                <a:solidFill>
                  <a:schemeClr val="bg1">
                    <a:lumMod val="65000"/>
                  </a:schemeClr>
                </a:solidFill>
                <a:latin typeface="+mn-lt"/>
                <a:ea typeface="Roboto" pitchFamily="2" charset="0"/>
                <a:cs typeface="Arial" charset="0"/>
              </a:rPr>
              <a:t>Recommendations and conclusions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187072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Data overview</a:t>
            </a:r>
            <a:endParaRPr lang="en-GB" altLang="en-US" sz="36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19" name="Picture 18"/>
          <p:cNvPicPr>
            <a:picLocks noChangeAspect="1"/>
          </p:cNvPicPr>
          <p:nvPr/>
        </p:nvPicPr>
        <p:blipFill>
          <a:blip r:embed="rId3"/>
          <a:stretch>
            <a:fillRect/>
          </a:stretch>
        </p:blipFill>
        <p:spPr>
          <a:xfrm>
            <a:off x="3131840" y="1074271"/>
            <a:ext cx="5233764" cy="5419853"/>
          </a:xfrm>
          <a:prstGeom prst="rect">
            <a:avLst/>
          </a:prstGeom>
        </p:spPr>
      </p:pic>
      <p:sp>
        <p:nvSpPr>
          <p:cNvPr id="20" name="Rectangle 19"/>
          <p:cNvSpPr/>
          <p:nvPr/>
        </p:nvSpPr>
        <p:spPr>
          <a:xfrm>
            <a:off x="179512" y="1916832"/>
            <a:ext cx="2736304" cy="2585323"/>
          </a:xfrm>
          <a:prstGeom prst="rect">
            <a:avLst/>
          </a:prstGeom>
        </p:spPr>
        <p:txBody>
          <a:bodyPr wrap="square">
            <a:spAutoFit/>
          </a:bodyPr>
          <a:lstStyle/>
          <a:p>
            <a:r>
              <a:rPr lang="en-US" dirty="0"/>
              <a:t>The 19 wader and wildfowl species listed in Clause 10.5.4 are considered to form the overall assemblage of birds. </a:t>
            </a:r>
            <a:endParaRPr lang="en-US" dirty="0" smtClean="0"/>
          </a:p>
          <a:p>
            <a:endParaRPr lang="en-US" dirty="0"/>
          </a:p>
          <a:p>
            <a:r>
              <a:rPr lang="en-US" dirty="0" smtClean="0"/>
              <a:t>Avocet, Black-tailed Godwit and Dunlin </a:t>
            </a:r>
            <a:r>
              <a:rPr lang="en-US" dirty="0" err="1" smtClean="0"/>
              <a:t>analysed</a:t>
            </a:r>
            <a:r>
              <a:rPr lang="en-US" dirty="0" smtClean="0"/>
              <a:t> individually also.</a:t>
            </a:r>
            <a:endParaRPr lang="en-US" dirty="0"/>
          </a:p>
        </p:txBody>
      </p:sp>
    </p:spTree>
    <p:extLst>
      <p:ext uri="{BB962C8B-B14F-4D97-AF65-F5344CB8AC3E}">
        <p14:creationId xmlns:p14="http://schemas.microsoft.com/office/powerpoint/2010/main" val="99251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Data overview</a:t>
            </a:r>
            <a:endParaRPr lang="en-GB" altLang="en-US" sz="36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18" name="Picture 17"/>
          <p:cNvPicPr>
            <a:picLocks noChangeAspect="1"/>
          </p:cNvPicPr>
          <p:nvPr/>
        </p:nvPicPr>
        <p:blipFill>
          <a:blip r:embed="rId3"/>
          <a:stretch>
            <a:fillRect/>
          </a:stretch>
        </p:blipFill>
        <p:spPr>
          <a:xfrm>
            <a:off x="395536" y="1412776"/>
            <a:ext cx="8172880" cy="4399756"/>
          </a:xfrm>
          <a:prstGeom prst="rect">
            <a:avLst/>
          </a:prstGeom>
        </p:spPr>
      </p:pic>
    </p:spTree>
    <p:extLst>
      <p:ext uri="{BB962C8B-B14F-4D97-AF65-F5344CB8AC3E}">
        <p14:creationId xmlns:p14="http://schemas.microsoft.com/office/powerpoint/2010/main" val="18496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Distribution of birds between sites</a:t>
            </a:r>
            <a:endParaRPr lang="en-GB" altLang="en-US" sz="36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2" name="Picture 1"/>
          <p:cNvPicPr>
            <a:picLocks noChangeAspect="1"/>
          </p:cNvPicPr>
          <p:nvPr/>
        </p:nvPicPr>
        <p:blipFill>
          <a:blip r:embed="rId3"/>
          <a:stretch>
            <a:fillRect/>
          </a:stretch>
        </p:blipFill>
        <p:spPr>
          <a:xfrm>
            <a:off x="74612" y="1549330"/>
            <a:ext cx="8991600" cy="3848100"/>
          </a:xfrm>
          <a:prstGeom prst="rect">
            <a:avLst/>
          </a:prstGeom>
        </p:spPr>
      </p:pic>
    </p:spTree>
    <p:extLst>
      <p:ext uri="{BB962C8B-B14F-4D97-AF65-F5344CB8AC3E}">
        <p14:creationId xmlns:p14="http://schemas.microsoft.com/office/powerpoint/2010/main" val="84399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Data analysis overview</a:t>
            </a:r>
            <a:endParaRPr lang="en-GB" altLang="en-US" sz="36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50" y="1700808"/>
            <a:ext cx="8428325" cy="378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55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Assemblage trends</a:t>
            </a:r>
            <a:endParaRPr lang="en-GB" altLang="en-US" sz="36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3" name="Picture 2"/>
          <p:cNvPicPr>
            <a:picLocks noChangeAspect="1"/>
          </p:cNvPicPr>
          <p:nvPr/>
        </p:nvPicPr>
        <p:blipFill>
          <a:blip r:embed="rId3"/>
          <a:stretch>
            <a:fillRect/>
          </a:stretch>
        </p:blipFill>
        <p:spPr>
          <a:xfrm>
            <a:off x="-108520" y="2407068"/>
            <a:ext cx="5005376" cy="2966148"/>
          </a:xfrm>
          <a:prstGeom prst="rect">
            <a:avLst/>
          </a:prstGeom>
        </p:spPr>
      </p:pic>
      <p:pic>
        <p:nvPicPr>
          <p:cNvPr id="8" name="Picture 7"/>
          <p:cNvPicPr>
            <a:picLocks noChangeAspect="1"/>
          </p:cNvPicPr>
          <p:nvPr/>
        </p:nvPicPr>
        <p:blipFill>
          <a:blip r:embed="rId4"/>
          <a:stretch>
            <a:fillRect/>
          </a:stretch>
        </p:blipFill>
        <p:spPr>
          <a:xfrm>
            <a:off x="4319771" y="2648004"/>
            <a:ext cx="4976474" cy="2725212"/>
          </a:xfrm>
          <a:prstGeom prst="rect">
            <a:avLst/>
          </a:prstGeom>
        </p:spPr>
      </p:pic>
      <p:sp>
        <p:nvSpPr>
          <p:cNvPr id="11" name="TextBox 10"/>
          <p:cNvSpPr txBox="1"/>
          <p:nvPr/>
        </p:nvSpPr>
        <p:spPr>
          <a:xfrm>
            <a:off x="850104" y="1756656"/>
            <a:ext cx="3456383" cy="707886"/>
          </a:xfrm>
          <a:prstGeom prst="rect">
            <a:avLst/>
          </a:prstGeom>
          <a:noFill/>
        </p:spPr>
        <p:txBody>
          <a:bodyPr wrap="square" rtlCol="0">
            <a:spAutoFit/>
          </a:bodyPr>
          <a:lstStyle/>
          <a:p>
            <a:pPr algn="ctr"/>
            <a:r>
              <a:rPr lang="en-US" sz="2000" b="1" dirty="0" smtClean="0"/>
              <a:t>Stanford Wharf, Northern Mucking Flats, Salt Fleet Flats</a:t>
            </a:r>
            <a:endParaRPr lang="en-US" sz="2000" b="1" dirty="0"/>
          </a:p>
        </p:txBody>
      </p:sp>
      <p:sp>
        <p:nvSpPr>
          <p:cNvPr id="12" name="TextBox 11"/>
          <p:cNvSpPr txBox="1"/>
          <p:nvPr/>
        </p:nvSpPr>
        <p:spPr>
          <a:xfrm>
            <a:off x="5580112" y="1910544"/>
            <a:ext cx="3031856" cy="400110"/>
          </a:xfrm>
          <a:prstGeom prst="rect">
            <a:avLst/>
          </a:prstGeom>
          <a:noFill/>
        </p:spPr>
        <p:txBody>
          <a:bodyPr wrap="none" rtlCol="0">
            <a:spAutoFit/>
          </a:bodyPr>
          <a:lstStyle/>
          <a:p>
            <a:r>
              <a:rPr lang="en-US" sz="2000" b="1" smtClean="0"/>
              <a:t>Wider Thames </a:t>
            </a:r>
            <a:r>
              <a:rPr lang="en-US" sz="2000" b="1" dirty="0" smtClean="0"/>
              <a:t>Estuary SPA</a:t>
            </a:r>
            <a:endParaRPr lang="en-US" sz="2000" b="1" dirty="0"/>
          </a:p>
        </p:txBody>
      </p:sp>
      <p:sp>
        <p:nvSpPr>
          <p:cNvPr id="13" name="Rectangle 12"/>
          <p:cNvSpPr/>
          <p:nvPr/>
        </p:nvSpPr>
        <p:spPr>
          <a:xfrm>
            <a:off x="179512" y="2622524"/>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3028" y="5107281"/>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0832" y="2492896"/>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32783" y="5445224"/>
            <a:ext cx="691023" cy="307777"/>
          </a:xfrm>
          <a:prstGeom prst="rect">
            <a:avLst/>
          </a:prstGeom>
          <a:noFill/>
        </p:spPr>
        <p:txBody>
          <a:bodyPr wrap="none" rtlCol="0">
            <a:spAutoFit/>
          </a:bodyPr>
          <a:lstStyle/>
          <a:p>
            <a:r>
              <a:rPr lang="en-US" sz="1400" smtClean="0"/>
              <a:t>Winter</a:t>
            </a:r>
            <a:endParaRPr lang="en-US" sz="1400" dirty="0"/>
          </a:p>
        </p:txBody>
      </p:sp>
      <p:sp>
        <p:nvSpPr>
          <p:cNvPr id="17" name="TextBox 16"/>
          <p:cNvSpPr txBox="1"/>
          <p:nvPr/>
        </p:nvSpPr>
        <p:spPr>
          <a:xfrm>
            <a:off x="6750528" y="5445224"/>
            <a:ext cx="691023" cy="307777"/>
          </a:xfrm>
          <a:prstGeom prst="rect">
            <a:avLst/>
          </a:prstGeom>
          <a:noFill/>
        </p:spPr>
        <p:txBody>
          <a:bodyPr wrap="none" rtlCol="0">
            <a:spAutoFit/>
          </a:bodyPr>
          <a:lstStyle/>
          <a:p>
            <a:r>
              <a:rPr lang="en-US" sz="1400" smtClean="0"/>
              <a:t>Winter</a:t>
            </a:r>
            <a:endParaRPr lang="en-US" sz="1400" dirty="0"/>
          </a:p>
        </p:txBody>
      </p:sp>
      <p:sp>
        <p:nvSpPr>
          <p:cNvPr id="18" name="TextBox 17"/>
          <p:cNvSpPr txBox="1"/>
          <p:nvPr/>
        </p:nvSpPr>
        <p:spPr>
          <a:xfrm>
            <a:off x="3563888" y="6079334"/>
            <a:ext cx="4574480" cy="369332"/>
          </a:xfrm>
          <a:prstGeom prst="rect">
            <a:avLst/>
          </a:prstGeom>
          <a:noFill/>
        </p:spPr>
        <p:txBody>
          <a:bodyPr wrap="square" rtlCol="0">
            <a:spAutoFit/>
          </a:bodyPr>
          <a:lstStyle/>
          <a:p>
            <a:r>
              <a:rPr lang="en-US" dirty="0" smtClean="0"/>
              <a:t>Grey shading = 95</a:t>
            </a:r>
            <a:r>
              <a:rPr lang="en-US" smtClean="0"/>
              <a:t>% confidence intervals</a:t>
            </a:r>
            <a:endParaRPr lang="en-US" dirty="0"/>
          </a:p>
        </p:txBody>
      </p:sp>
    </p:spTree>
    <p:extLst>
      <p:ext uri="{BB962C8B-B14F-4D97-AF65-F5344CB8AC3E}">
        <p14:creationId xmlns:p14="http://schemas.microsoft.com/office/powerpoint/2010/main" val="214616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a:solidFill>
                  <a:schemeClr val="bg1"/>
                </a:solidFill>
                <a:ea typeface="Roboto Black" pitchFamily="2" charset="0"/>
                <a:cs typeface="Arial" charset="0"/>
              </a:rPr>
              <a:t>Assemblage trends</a:t>
            </a:r>
            <a:endParaRPr lang="en-GB" altLang="en-US" sz="3600" dirty="0">
              <a:solidFill>
                <a:schemeClr val="bg1"/>
              </a:solidFill>
              <a:ea typeface="Roboto" pitchFamily="2" charset="0"/>
              <a:cs typeface="Arial" charset="0"/>
            </a:endParaRPr>
          </a:p>
        </p:txBody>
      </p:sp>
      <p:pic>
        <p:nvPicPr>
          <p:cNvPr id="3" name="Picture 2"/>
          <p:cNvPicPr>
            <a:picLocks noChangeAspect="1"/>
          </p:cNvPicPr>
          <p:nvPr/>
        </p:nvPicPr>
        <p:blipFill>
          <a:blip r:embed="rId2"/>
          <a:stretch>
            <a:fillRect/>
          </a:stretch>
        </p:blipFill>
        <p:spPr>
          <a:xfrm>
            <a:off x="1892542" y="1412775"/>
            <a:ext cx="4407649" cy="5125173"/>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8" name="TextBox 7"/>
          <p:cNvSpPr txBox="1"/>
          <p:nvPr/>
        </p:nvSpPr>
        <p:spPr>
          <a:xfrm>
            <a:off x="6372200" y="2492896"/>
            <a:ext cx="1875000" cy="646331"/>
          </a:xfrm>
          <a:prstGeom prst="rect">
            <a:avLst/>
          </a:prstGeom>
          <a:noFill/>
        </p:spPr>
        <p:txBody>
          <a:bodyPr wrap="none" rtlCol="0">
            <a:spAutoFit/>
          </a:bodyPr>
          <a:lstStyle/>
          <a:p>
            <a:r>
              <a:rPr lang="en-US" dirty="0" smtClean="0"/>
              <a:t>Error bars</a:t>
            </a:r>
            <a:br>
              <a:rPr lang="en-US" dirty="0" smtClean="0"/>
            </a:br>
            <a:r>
              <a:rPr lang="en-US" dirty="0" smtClean="0"/>
              <a:t>= 1 standard error</a:t>
            </a:r>
            <a:endParaRPr lang="en-US" dirty="0"/>
          </a:p>
        </p:txBody>
      </p:sp>
    </p:spTree>
    <p:extLst>
      <p:ext uri="{BB962C8B-B14F-4D97-AF65-F5344CB8AC3E}">
        <p14:creationId xmlns:p14="http://schemas.microsoft.com/office/powerpoint/2010/main" val="17415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smtClean="0">
                <a:solidFill>
                  <a:schemeClr val="bg1"/>
                </a:solidFill>
                <a:latin typeface="+mn-lt"/>
                <a:ea typeface="Roboto Black" pitchFamily="2" charset="0"/>
                <a:cs typeface="Arial" charset="0"/>
              </a:rPr>
              <a:t>Individual species trends</a:t>
            </a:r>
            <a:endParaRPr lang="en-GB" altLang="en-US" sz="3600" dirty="0">
              <a:solidFill>
                <a:schemeClr val="bg1"/>
              </a:solidFill>
              <a:latin typeface="+mn-lt"/>
              <a:ea typeface="Roboto" pitchFamily="2" charset="0"/>
              <a:cs typeface="Arial" charset="0"/>
            </a:endParaRPr>
          </a:p>
        </p:txBody>
      </p:sp>
      <p:pic>
        <p:nvPicPr>
          <p:cNvPr id="2" name="Picture 1"/>
          <p:cNvPicPr>
            <a:picLocks noChangeAspect="1"/>
          </p:cNvPicPr>
          <p:nvPr/>
        </p:nvPicPr>
        <p:blipFill>
          <a:blip r:embed="rId2"/>
          <a:stretch>
            <a:fillRect/>
          </a:stretch>
        </p:blipFill>
        <p:spPr>
          <a:xfrm>
            <a:off x="1988807" y="836712"/>
            <a:ext cx="6255601" cy="5734300"/>
          </a:xfrm>
          <a:prstGeom prst="rect">
            <a:avLst/>
          </a:prstGeom>
        </p:spPr>
      </p:pic>
      <p:sp>
        <p:nvSpPr>
          <p:cNvPr id="18" name="Rectangle 17"/>
          <p:cNvSpPr/>
          <p:nvPr/>
        </p:nvSpPr>
        <p:spPr>
          <a:xfrm>
            <a:off x="2174604" y="1152000"/>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74604" y="3836269"/>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29082" y="2045571"/>
            <a:ext cx="2498023" cy="923330"/>
          </a:xfrm>
          <a:prstGeom prst="rect">
            <a:avLst/>
          </a:prstGeom>
          <a:noFill/>
        </p:spPr>
        <p:txBody>
          <a:bodyPr wrap="square" rtlCol="0">
            <a:spAutoFit/>
          </a:bodyPr>
          <a:lstStyle/>
          <a:p>
            <a:pPr algn="ctr"/>
            <a:r>
              <a:rPr lang="en-US" b="1" dirty="0" smtClean="0"/>
              <a:t>Stanford Wharf, Northern Mucking Flats, Salt Fleet Flats</a:t>
            </a:r>
            <a:endParaRPr lang="en-US" b="1" dirty="0"/>
          </a:p>
        </p:txBody>
      </p:sp>
      <p:sp>
        <p:nvSpPr>
          <p:cNvPr id="21" name="TextBox 20"/>
          <p:cNvSpPr txBox="1"/>
          <p:nvPr/>
        </p:nvSpPr>
        <p:spPr>
          <a:xfrm rot="16200000">
            <a:off x="412034" y="4945798"/>
            <a:ext cx="1807720" cy="646331"/>
          </a:xfrm>
          <a:prstGeom prst="rect">
            <a:avLst/>
          </a:prstGeom>
          <a:noFill/>
        </p:spPr>
        <p:txBody>
          <a:bodyPr wrap="square" rtlCol="0">
            <a:spAutoFit/>
          </a:bodyPr>
          <a:lstStyle/>
          <a:p>
            <a:pPr algn="ctr"/>
            <a:r>
              <a:rPr lang="en-US" b="1" smtClean="0"/>
              <a:t>Wider Thames </a:t>
            </a:r>
            <a:r>
              <a:rPr lang="en-US" b="1" dirty="0" smtClean="0"/>
              <a:t>Estuary SPA</a:t>
            </a:r>
            <a:endParaRPr lang="en-US" b="1" dirty="0"/>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23" name="TextBox 22"/>
          <p:cNvSpPr txBox="1"/>
          <p:nvPr/>
        </p:nvSpPr>
        <p:spPr>
          <a:xfrm>
            <a:off x="3381896" y="6516052"/>
            <a:ext cx="4574480" cy="369332"/>
          </a:xfrm>
          <a:prstGeom prst="rect">
            <a:avLst/>
          </a:prstGeom>
          <a:noFill/>
        </p:spPr>
        <p:txBody>
          <a:bodyPr wrap="square" rtlCol="0">
            <a:spAutoFit/>
          </a:bodyPr>
          <a:lstStyle/>
          <a:p>
            <a:r>
              <a:rPr lang="en-US" dirty="0" smtClean="0"/>
              <a:t>Grey shading = 95</a:t>
            </a:r>
            <a:r>
              <a:rPr lang="en-US" smtClean="0"/>
              <a:t>% confidence intervals</a:t>
            </a:r>
            <a:endParaRPr lang="en-US" dirty="0"/>
          </a:p>
        </p:txBody>
      </p:sp>
    </p:spTree>
    <p:extLst>
      <p:ext uri="{BB962C8B-B14F-4D97-AF65-F5344CB8AC3E}">
        <p14:creationId xmlns:p14="http://schemas.microsoft.com/office/powerpoint/2010/main" val="204382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smtClean="0">
                <a:solidFill>
                  <a:schemeClr val="bg1"/>
                </a:solidFill>
                <a:latin typeface="+mn-lt"/>
                <a:ea typeface="Roboto Black" pitchFamily="2" charset="0"/>
                <a:cs typeface="Arial" charset="0"/>
              </a:rPr>
              <a:t>Individual species contribution </a:t>
            </a:r>
            <a:r>
              <a:rPr lang="en-GB" altLang="en-US" sz="3200" b="1" smtClean="0">
                <a:solidFill>
                  <a:schemeClr val="bg1"/>
                </a:solidFill>
                <a:latin typeface="+mn-lt"/>
                <a:ea typeface="Roboto Black" pitchFamily="2" charset="0"/>
                <a:cs typeface="Arial" charset="0"/>
              </a:rPr>
              <a:t>to assemblage</a:t>
            </a:r>
            <a:endParaRPr lang="en-GB" altLang="en-US" sz="3200" dirty="0">
              <a:solidFill>
                <a:schemeClr val="bg1"/>
              </a:solidFill>
              <a:latin typeface="+mn-lt"/>
              <a:ea typeface="Roboto" pitchFamily="2" charset="0"/>
              <a:cs typeface="Arial" charset="0"/>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3" name="Picture 2"/>
          <p:cNvPicPr>
            <a:picLocks noChangeAspect="1"/>
          </p:cNvPicPr>
          <p:nvPr/>
        </p:nvPicPr>
        <p:blipFill>
          <a:blip r:embed="rId3"/>
          <a:stretch>
            <a:fillRect/>
          </a:stretch>
        </p:blipFill>
        <p:spPr>
          <a:xfrm>
            <a:off x="971600" y="1196752"/>
            <a:ext cx="6552728" cy="4982804"/>
          </a:xfrm>
          <a:prstGeom prst="rect">
            <a:avLst/>
          </a:prstGeom>
        </p:spPr>
      </p:pic>
      <p:sp>
        <p:nvSpPr>
          <p:cNvPr id="13" name="TextBox 12"/>
          <p:cNvSpPr txBox="1"/>
          <p:nvPr/>
        </p:nvSpPr>
        <p:spPr>
          <a:xfrm>
            <a:off x="7236296" y="2492896"/>
            <a:ext cx="1875000" cy="646331"/>
          </a:xfrm>
          <a:prstGeom prst="rect">
            <a:avLst/>
          </a:prstGeom>
          <a:noFill/>
        </p:spPr>
        <p:txBody>
          <a:bodyPr wrap="none" rtlCol="0">
            <a:spAutoFit/>
          </a:bodyPr>
          <a:lstStyle/>
          <a:p>
            <a:r>
              <a:rPr lang="en-US" dirty="0" smtClean="0"/>
              <a:t>Error bars</a:t>
            </a:r>
            <a:br>
              <a:rPr lang="en-US" dirty="0" smtClean="0"/>
            </a:br>
            <a:r>
              <a:rPr lang="en-US" dirty="0" smtClean="0"/>
              <a:t>= 1 standard error</a:t>
            </a:r>
            <a:endParaRPr lang="en-US" dirty="0"/>
          </a:p>
        </p:txBody>
      </p:sp>
    </p:spTree>
    <p:extLst>
      <p:ext uri="{BB962C8B-B14F-4D97-AF65-F5344CB8AC3E}">
        <p14:creationId xmlns:p14="http://schemas.microsoft.com/office/powerpoint/2010/main" val="55304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bg1"/>
                </a:solidFill>
                <a:ea typeface="Roboto Black" pitchFamily="2" charset="0"/>
                <a:cs typeface="Arial" charset="0"/>
              </a:rPr>
              <a:t>Contents of the talk</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367878" y="1690688"/>
            <a:ext cx="71564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2400" dirty="0" smtClean="0">
                <a:solidFill>
                  <a:schemeClr val="bg1">
                    <a:lumMod val="65000"/>
                  </a:schemeClr>
                </a:solidFill>
                <a:latin typeface="+mn-lt"/>
                <a:ea typeface="Roboto" pitchFamily="2" charset="0"/>
                <a:cs typeface="Arial" charset="0"/>
              </a:rPr>
              <a:t>Background and data</a:t>
            </a:r>
          </a:p>
          <a:p>
            <a:pPr>
              <a:lnSpc>
                <a:spcPct val="150000"/>
              </a:lnSpc>
              <a:spcBef>
                <a:spcPct val="20000"/>
              </a:spcBef>
              <a:buClr>
                <a:srgbClr val="2F75AB"/>
              </a:buClr>
              <a:buSzPct val="95000"/>
              <a:buFont typeface="Arial" panose="020B0604020202020204" pitchFamily="34" charset="0"/>
              <a:buChar char="•"/>
            </a:pPr>
            <a:r>
              <a:rPr lang="en-GB" altLang="en-US" sz="2400" dirty="0" smtClean="0">
                <a:solidFill>
                  <a:schemeClr val="bg1">
                    <a:lumMod val="65000"/>
                  </a:schemeClr>
                </a:solidFill>
                <a:latin typeface="+mn-lt"/>
                <a:ea typeface="Roboto" pitchFamily="2" charset="0"/>
                <a:cs typeface="Arial" charset="0"/>
              </a:rPr>
              <a:t>Individual species and bird </a:t>
            </a:r>
            <a:r>
              <a:rPr lang="en-GB" altLang="en-US" sz="2400" dirty="0">
                <a:solidFill>
                  <a:schemeClr val="bg1">
                    <a:lumMod val="65000"/>
                  </a:schemeClr>
                </a:solidFill>
                <a:latin typeface="+mn-lt"/>
                <a:ea typeface="Roboto" pitchFamily="2" charset="0"/>
                <a:cs typeface="Arial" charset="0"/>
              </a:rPr>
              <a:t>assemblage trends</a:t>
            </a:r>
          </a:p>
          <a:p>
            <a:pPr>
              <a:lnSpc>
                <a:spcPct val="150000"/>
              </a:lnSpc>
              <a:spcBef>
                <a:spcPct val="20000"/>
              </a:spcBef>
              <a:buClr>
                <a:srgbClr val="2F75AB"/>
              </a:buClr>
              <a:buSzPct val="95000"/>
              <a:buFont typeface="Arial" panose="020B0604020202020204" pitchFamily="34" charset="0"/>
              <a:buChar char="•"/>
            </a:pPr>
            <a:r>
              <a:rPr lang="en-GB" altLang="en-US" sz="2400" b="1" dirty="0" smtClean="0">
                <a:latin typeface="+mn-lt"/>
                <a:ea typeface="Roboto" pitchFamily="2" charset="0"/>
                <a:cs typeface="Arial" charset="0"/>
              </a:rPr>
              <a:t>Recommendations and conclusions</a:t>
            </a:r>
            <a:endParaRPr lang="en-GB" altLang="en-US" sz="2400" b="1" dirty="0">
              <a:latin typeface="+mn-lt"/>
              <a:ea typeface="Roboto" pitchFamily="2" charset="0"/>
              <a:cs typeface="Arial"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4599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chemeClr val="bg1"/>
                </a:solidFill>
                <a:ea typeface="Roboto Black" pitchFamily="2" charset="0"/>
                <a:cs typeface="Arial" charset="0"/>
              </a:rPr>
              <a:t>Contents of the talk</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367878" y="1690688"/>
            <a:ext cx="715645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2400" b="1" dirty="0">
                <a:latin typeface="+mn-lt"/>
                <a:ea typeface="Roboto" pitchFamily="2" charset="0"/>
                <a:cs typeface="Arial" charset="0"/>
              </a:rPr>
              <a:t>Background and data</a:t>
            </a:r>
          </a:p>
          <a:p>
            <a:pPr>
              <a:lnSpc>
                <a:spcPct val="150000"/>
              </a:lnSpc>
              <a:spcBef>
                <a:spcPct val="20000"/>
              </a:spcBef>
              <a:buClr>
                <a:srgbClr val="2F75AB"/>
              </a:buClr>
              <a:buSzPct val="95000"/>
              <a:buFont typeface="Arial" panose="020B0604020202020204" pitchFamily="34" charset="0"/>
              <a:buChar char="•"/>
            </a:pPr>
            <a:r>
              <a:rPr lang="en-GB" altLang="en-US" sz="2400" dirty="0">
                <a:solidFill>
                  <a:schemeClr val="bg1">
                    <a:lumMod val="65000"/>
                  </a:schemeClr>
                </a:solidFill>
                <a:latin typeface="+mn-lt"/>
                <a:ea typeface="Roboto" pitchFamily="2" charset="0"/>
                <a:cs typeface="Arial" charset="0"/>
              </a:rPr>
              <a:t>Individual species and bird assemblage trends</a:t>
            </a:r>
          </a:p>
          <a:p>
            <a:pPr>
              <a:lnSpc>
                <a:spcPct val="150000"/>
              </a:lnSpc>
              <a:spcBef>
                <a:spcPct val="20000"/>
              </a:spcBef>
              <a:buClr>
                <a:srgbClr val="2F75AB"/>
              </a:buClr>
              <a:buSzPct val="95000"/>
              <a:buFont typeface="Arial" panose="020B0604020202020204" pitchFamily="34" charset="0"/>
              <a:buChar char="•"/>
            </a:pPr>
            <a:r>
              <a:rPr lang="en-GB" altLang="en-US" sz="2400" dirty="0">
                <a:solidFill>
                  <a:schemeClr val="bg1">
                    <a:lumMod val="65000"/>
                  </a:schemeClr>
                </a:solidFill>
                <a:latin typeface="+mn-lt"/>
                <a:ea typeface="Roboto" pitchFamily="2" charset="0"/>
                <a:cs typeface="Arial" charset="0"/>
              </a:rPr>
              <a:t>Recommendations and conclusions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806871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Testing whether site quality has changed</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367878" y="1690688"/>
            <a:ext cx="8452594"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nSpc>
                <a:spcPct val="150000"/>
              </a:lnSpc>
              <a:spcBef>
                <a:spcPct val="20000"/>
              </a:spcBef>
              <a:buClr>
                <a:srgbClr val="2F75AB"/>
              </a:buClr>
              <a:buSzPct val="95000"/>
              <a:buFont typeface="+mj-lt"/>
              <a:buAutoNum type="arabicPeriod"/>
            </a:pPr>
            <a:r>
              <a:rPr lang="en-GB" altLang="en-US" sz="2400" dirty="0" smtClean="0">
                <a:solidFill>
                  <a:schemeClr val="bg1">
                    <a:lumMod val="65000"/>
                  </a:schemeClr>
                </a:solidFill>
                <a:latin typeface="+mn-lt"/>
                <a:ea typeface="Roboto" pitchFamily="2" charset="0"/>
                <a:cs typeface="Arial" charset="0"/>
              </a:rPr>
              <a:t>Bird population trends</a:t>
            </a:r>
            <a:br>
              <a:rPr lang="en-GB" altLang="en-US" sz="2400" dirty="0" smtClean="0">
                <a:solidFill>
                  <a:schemeClr val="bg1">
                    <a:lumMod val="65000"/>
                  </a:schemeClr>
                </a:solidFill>
                <a:latin typeface="+mn-lt"/>
                <a:ea typeface="Roboto" pitchFamily="2" charset="0"/>
                <a:cs typeface="Arial" charset="0"/>
              </a:rPr>
            </a:br>
            <a:r>
              <a:rPr lang="en-GB" altLang="en-US" sz="2000" dirty="0" smtClean="0">
                <a:solidFill>
                  <a:schemeClr val="bg1">
                    <a:lumMod val="65000"/>
                  </a:schemeClr>
                </a:solidFill>
                <a:latin typeface="+mn-lt"/>
                <a:ea typeface="Roboto" pitchFamily="2" charset="0"/>
                <a:cs typeface="Arial" charset="0"/>
              </a:rPr>
              <a:t>e.g. comparison of local and Thames Estuary trends</a:t>
            </a:r>
            <a:endParaRPr lang="en-GB" altLang="en-US" sz="2000" dirty="0">
              <a:solidFill>
                <a:schemeClr val="bg1">
                  <a:lumMod val="65000"/>
                </a:schemeClr>
              </a:solidFill>
              <a:latin typeface="+mn-lt"/>
              <a:ea typeface="Roboto" pitchFamily="2" charset="0"/>
              <a:cs typeface="Arial" charset="0"/>
            </a:endParaRPr>
          </a:p>
          <a:p>
            <a:pPr marL="457200" indent="-457200">
              <a:lnSpc>
                <a:spcPct val="150000"/>
              </a:lnSpc>
              <a:spcBef>
                <a:spcPct val="20000"/>
              </a:spcBef>
              <a:buClr>
                <a:srgbClr val="2F75AB"/>
              </a:buClr>
              <a:buSzPct val="95000"/>
              <a:buFont typeface="+mj-lt"/>
              <a:buAutoNum type="arabicPeriod"/>
            </a:pPr>
            <a:r>
              <a:rPr lang="en-GB" altLang="en-US" sz="2400" b="1" dirty="0" smtClean="0">
                <a:latin typeface="+mn-lt"/>
                <a:ea typeface="Roboto" pitchFamily="2" charset="0"/>
                <a:cs typeface="Arial" charset="0"/>
              </a:rPr>
              <a:t>Measure site quality more directly</a:t>
            </a:r>
            <a:br>
              <a:rPr lang="en-GB" altLang="en-US" sz="2400" b="1" dirty="0" smtClean="0">
                <a:latin typeface="+mn-lt"/>
                <a:ea typeface="Roboto" pitchFamily="2" charset="0"/>
                <a:cs typeface="Arial" charset="0"/>
              </a:rPr>
            </a:br>
            <a:r>
              <a:rPr lang="en-GB" altLang="en-US" sz="2000" b="1" dirty="0" smtClean="0">
                <a:latin typeface="+mn-lt"/>
                <a:ea typeface="Roboto" pitchFamily="2" charset="0"/>
                <a:cs typeface="Arial" charset="0"/>
              </a:rPr>
              <a:t>e.g. changes in food abundance, area or availability</a:t>
            </a:r>
            <a:endParaRPr lang="en-GB" altLang="en-US" sz="2000" b="1"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2400" dirty="0">
              <a:latin typeface="+mn-lt"/>
              <a:ea typeface="Roboto" pitchFamily="2" charset="0"/>
              <a:cs typeface="Arial" charset="0"/>
            </a:endParaRPr>
          </a:p>
        </p:txBody>
      </p:sp>
    </p:spTree>
    <p:extLst>
      <p:ext uri="{BB962C8B-B14F-4D97-AF65-F5344CB8AC3E}">
        <p14:creationId xmlns:p14="http://schemas.microsoft.com/office/powerpoint/2010/main" val="91868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Measuring (or predicting) site quality more directly</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149510" y="1497462"/>
            <a:ext cx="5598687" cy="445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nSpc>
                <a:spcPct val="150000"/>
              </a:lnSpc>
              <a:spcBef>
                <a:spcPct val="20000"/>
              </a:spcBef>
              <a:buClr>
                <a:srgbClr val="2F75AB"/>
              </a:buClr>
              <a:buSzPct val="95000"/>
              <a:buFont typeface="Arial" charset="0"/>
              <a:buChar char="•"/>
            </a:pPr>
            <a:r>
              <a:rPr lang="en-GB" altLang="en-US" sz="2000" b="1" dirty="0" smtClean="0">
                <a:latin typeface="+mn-lt"/>
                <a:ea typeface="Roboto" pitchFamily="2" charset="0"/>
                <a:cs typeface="Arial" charset="0"/>
              </a:rPr>
              <a:t>What does site quality depend on?</a:t>
            </a:r>
            <a:br>
              <a:rPr lang="en-GB" altLang="en-US" sz="2000" b="1" dirty="0" smtClean="0">
                <a:latin typeface="+mn-lt"/>
                <a:ea typeface="Roboto" pitchFamily="2" charset="0"/>
                <a:cs typeface="Arial" charset="0"/>
              </a:rPr>
            </a:br>
            <a:r>
              <a:rPr lang="en-GB" altLang="en-US" dirty="0" smtClean="0">
                <a:latin typeface="+mn-lt"/>
                <a:ea typeface="Roboto" pitchFamily="2" charset="0"/>
                <a:cs typeface="Arial" charset="0"/>
              </a:rPr>
              <a:t>- prey species present</a:t>
            </a:r>
            <a:br>
              <a:rPr lang="en-GB" altLang="en-US" dirty="0" smtClean="0">
                <a:latin typeface="+mn-lt"/>
                <a:ea typeface="Roboto" pitchFamily="2" charset="0"/>
                <a:cs typeface="Arial" charset="0"/>
              </a:rPr>
            </a:br>
            <a:r>
              <a:rPr lang="en-GB" altLang="en-US" dirty="0" smtClean="0">
                <a:latin typeface="+mn-lt"/>
                <a:ea typeface="Roboto" pitchFamily="2" charset="0"/>
                <a:cs typeface="Arial" charset="0"/>
              </a:rPr>
              <a:t>- size of prey species</a:t>
            </a:r>
            <a:br>
              <a:rPr lang="en-GB" altLang="en-US" dirty="0" smtClean="0">
                <a:latin typeface="+mn-lt"/>
                <a:ea typeface="Roboto" pitchFamily="2" charset="0"/>
                <a:cs typeface="Arial" charset="0"/>
              </a:rPr>
            </a:br>
            <a:r>
              <a:rPr lang="en-GB" altLang="en-US" dirty="0" smtClean="0">
                <a:latin typeface="+mn-lt"/>
                <a:ea typeface="Roboto" pitchFamily="2" charset="0"/>
                <a:cs typeface="Arial" charset="0"/>
              </a:rPr>
              <a:t>- abundance of prey species</a:t>
            </a:r>
            <a:br>
              <a:rPr lang="en-GB" altLang="en-US" dirty="0" smtClean="0">
                <a:latin typeface="+mn-lt"/>
                <a:ea typeface="Roboto" pitchFamily="2" charset="0"/>
                <a:cs typeface="Arial" charset="0"/>
              </a:rPr>
            </a:br>
            <a:r>
              <a:rPr lang="en-GB" altLang="en-US" dirty="0" smtClean="0">
                <a:latin typeface="+mn-lt"/>
                <a:ea typeface="Roboto" pitchFamily="2" charset="0"/>
                <a:cs typeface="Arial" charset="0"/>
              </a:rPr>
              <a:t>- availability of prey, e.g. through the tidal cycle</a:t>
            </a:r>
            <a:br>
              <a:rPr lang="en-GB" altLang="en-US" dirty="0" smtClean="0">
                <a:latin typeface="+mn-lt"/>
                <a:ea typeface="Roboto" pitchFamily="2" charset="0"/>
                <a:cs typeface="Arial" charset="0"/>
              </a:rPr>
            </a:br>
            <a:r>
              <a:rPr lang="en-GB" altLang="en-US" dirty="0" smtClean="0">
                <a:latin typeface="+mn-lt"/>
                <a:ea typeface="Roboto" pitchFamily="2" charset="0"/>
                <a:cs typeface="Arial" charset="0"/>
              </a:rPr>
              <a:t>- density of competitors</a:t>
            </a:r>
            <a:br>
              <a:rPr lang="en-GB" altLang="en-US" dirty="0" smtClean="0">
                <a:latin typeface="+mn-lt"/>
                <a:ea typeface="Roboto" pitchFamily="2" charset="0"/>
                <a:cs typeface="Arial" charset="0"/>
              </a:rPr>
            </a:br>
            <a:r>
              <a:rPr lang="en-GB" altLang="en-US" dirty="0" smtClean="0">
                <a:latin typeface="+mn-lt"/>
                <a:ea typeface="Roboto" pitchFamily="2" charset="0"/>
                <a:cs typeface="Arial" charset="0"/>
              </a:rPr>
              <a:t>- lack of disturbance / predation risk</a:t>
            </a:r>
            <a:endParaRPr lang="en-GB" altLang="en-US" dirty="0">
              <a:latin typeface="+mn-lt"/>
              <a:ea typeface="Roboto" pitchFamily="2" charset="0"/>
              <a:cs typeface="Arial" charset="0"/>
            </a:endParaRPr>
          </a:p>
          <a:p>
            <a:pPr marL="457200" indent="-457200">
              <a:lnSpc>
                <a:spcPct val="150000"/>
              </a:lnSpc>
              <a:spcBef>
                <a:spcPct val="20000"/>
              </a:spcBef>
              <a:buClr>
                <a:srgbClr val="2F75AB"/>
              </a:buClr>
              <a:buSzPct val="95000"/>
              <a:buFont typeface="Arial" charset="0"/>
              <a:buChar char="•"/>
            </a:pPr>
            <a:r>
              <a:rPr lang="en-GB" altLang="en-US" sz="2000" b="1" dirty="0" smtClean="0">
                <a:latin typeface="+mn-lt"/>
                <a:ea typeface="Roboto" pitchFamily="2" charset="0"/>
                <a:cs typeface="Arial" charset="0"/>
              </a:rPr>
              <a:t>How can site quality be predicted?</a:t>
            </a:r>
            <a:br>
              <a:rPr lang="en-GB" altLang="en-US" sz="2000" b="1" dirty="0" smtClean="0">
                <a:latin typeface="+mn-lt"/>
                <a:ea typeface="Roboto" pitchFamily="2" charset="0"/>
                <a:cs typeface="Arial" charset="0"/>
              </a:rPr>
            </a:br>
            <a:r>
              <a:rPr lang="en-GB" altLang="en-US" dirty="0" smtClean="0">
                <a:latin typeface="+mn-lt"/>
                <a:ea typeface="Roboto" pitchFamily="2" charset="0"/>
                <a:cs typeface="Arial" charset="0"/>
              </a:rPr>
              <a:t>- using computer models that include the above</a:t>
            </a:r>
            <a:endParaRPr lang="en-GB" altLang="en-US"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2000" dirty="0">
              <a:latin typeface="+mn-lt"/>
              <a:ea typeface="Roboto" pitchFamily="2" charset="0"/>
              <a:cs typeface="Arial" charset="0"/>
            </a:endParaRPr>
          </a:p>
        </p:txBody>
      </p:sp>
      <p:grpSp>
        <p:nvGrpSpPr>
          <p:cNvPr id="8" name="Group 4"/>
          <p:cNvGrpSpPr>
            <a:grpSpLocks/>
          </p:cNvGrpSpPr>
          <p:nvPr/>
        </p:nvGrpSpPr>
        <p:grpSpPr bwMode="auto">
          <a:xfrm flipH="1">
            <a:off x="5867400" y="1177925"/>
            <a:ext cx="3065463" cy="2324100"/>
            <a:chOff x="1027" y="928"/>
            <a:chExt cx="3610" cy="2736"/>
          </a:xfrm>
        </p:grpSpPr>
        <p:grpSp>
          <p:nvGrpSpPr>
            <p:cNvPr id="11" name="Group 5"/>
            <p:cNvGrpSpPr>
              <a:grpSpLocks/>
            </p:cNvGrpSpPr>
            <p:nvPr/>
          </p:nvGrpSpPr>
          <p:grpSpPr bwMode="auto">
            <a:xfrm>
              <a:off x="1027" y="928"/>
              <a:ext cx="1605" cy="2736"/>
              <a:chOff x="960" y="1152"/>
              <a:chExt cx="1606" cy="2630"/>
            </a:xfrm>
          </p:grpSpPr>
          <p:sp>
            <p:nvSpPr>
              <p:cNvPr id="13" name="Rectangle 6"/>
              <p:cNvSpPr>
                <a:spLocks noChangeArrowheads="1"/>
              </p:cNvSpPr>
              <p:nvPr/>
            </p:nvSpPr>
            <p:spPr bwMode="auto">
              <a:xfrm>
                <a:off x="1910" y="1152"/>
                <a:ext cx="332"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Aft>
                    <a:spcPct val="50000"/>
                  </a:spcAft>
                  <a:buFont typeface="Arial" charset="0"/>
                  <a:buChar char="●"/>
                  <a:defRPr sz="2800">
                    <a:solidFill>
                      <a:schemeClr val="tx1"/>
                    </a:solidFill>
                    <a:latin typeface="Arial" charset="0"/>
                    <a:ea typeface="MS PGothic" charset="-128"/>
                  </a:defRPr>
                </a:lvl1pPr>
                <a:lvl2pPr marL="742950" indent="-285750">
                  <a:lnSpc>
                    <a:spcPct val="150000"/>
                  </a:lnSpc>
                  <a:spcAft>
                    <a:spcPct val="50000"/>
                  </a:spcAft>
                  <a:defRPr sz="20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Aft>
                    <a:spcPct val="0"/>
                  </a:spcAft>
                  <a:buFontTx/>
                  <a:buNone/>
                </a:pPr>
                <a:r>
                  <a:rPr lang="en-GB" altLang="en-US" sz="4400" b="1">
                    <a:solidFill>
                      <a:srgbClr val="000000"/>
                    </a:solidFill>
                    <a:latin typeface="Times New Roman" charset="0"/>
                  </a:rPr>
                  <a:t>?</a:t>
                </a:r>
                <a:endParaRPr lang="en-GB" altLang="en-US" sz="4400">
                  <a:latin typeface="Times New Roman" charset="0"/>
                </a:endParaRPr>
              </a:p>
            </p:txBody>
          </p:sp>
          <p:grpSp>
            <p:nvGrpSpPr>
              <p:cNvPr id="14" name="Group 7"/>
              <p:cNvGrpSpPr>
                <a:grpSpLocks/>
              </p:cNvGrpSpPr>
              <p:nvPr/>
            </p:nvGrpSpPr>
            <p:grpSpPr bwMode="auto">
              <a:xfrm>
                <a:off x="960" y="1823"/>
                <a:ext cx="1606" cy="1959"/>
                <a:chOff x="2543" y="2775"/>
                <a:chExt cx="1003" cy="1203"/>
              </a:xfrm>
            </p:grpSpPr>
            <p:sp>
              <p:nvSpPr>
                <p:cNvPr id="15" name="Freeform 8"/>
                <p:cNvSpPr>
                  <a:spLocks/>
                </p:cNvSpPr>
                <p:nvPr/>
              </p:nvSpPr>
              <p:spPr bwMode="auto">
                <a:xfrm>
                  <a:off x="2717" y="3410"/>
                  <a:ext cx="554" cy="266"/>
                </a:xfrm>
                <a:custGeom>
                  <a:avLst/>
                  <a:gdLst>
                    <a:gd name="T0" fmla="*/ 0 w 2217"/>
                    <a:gd name="T1" fmla="*/ 0 h 1064"/>
                    <a:gd name="T2" fmla="*/ 0 w 2217"/>
                    <a:gd name="T3" fmla="*/ 0 h 1064"/>
                    <a:gd name="T4" fmla="*/ 0 w 2217"/>
                    <a:gd name="T5" fmla="*/ 0 h 1064"/>
                    <a:gd name="T6" fmla="*/ 0 w 2217"/>
                    <a:gd name="T7" fmla="*/ 0 h 1064"/>
                    <a:gd name="T8" fmla="*/ 0 w 2217"/>
                    <a:gd name="T9" fmla="*/ 0 h 1064"/>
                    <a:gd name="T10" fmla="*/ 0 w 2217"/>
                    <a:gd name="T11" fmla="*/ 0 h 1064"/>
                    <a:gd name="T12" fmla="*/ 0 w 2217"/>
                    <a:gd name="T13" fmla="*/ 0 h 1064"/>
                    <a:gd name="T14" fmla="*/ 0 w 2217"/>
                    <a:gd name="T15" fmla="*/ 0 h 1064"/>
                    <a:gd name="T16" fmla="*/ 0 w 2217"/>
                    <a:gd name="T17" fmla="*/ 0 h 1064"/>
                    <a:gd name="T18" fmla="*/ 0 w 2217"/>
                    <a:gd name="T19" fmla="*/ 0 h 1064"/>
                    <a:gd name="T20" fmla="*/ 0 w 2217"/>
                    <a:gd name="T21" fmla="*/ 0 h 1064"/>
                    <a:gd name="T22" fmla="*/ 0 w 2217"/>
                    <a:gd name="T23" fmla="*/ 0 h 1064"/>
                    <a:gd name="T24" fmla="*/ 0 w 2217"/>
                    <a:gd name="T25" fmla="*/ 0 h 1064"/>
                    <a:gd name="T26" fmla="*/ 0 w 2217"/>
                    <a:gd name="T27" fmla="*/ 0 h 1064"/>
                    <a:gd name="T28" fmla="*/ 0 w 2217"/>
                    <a:gd name="T29" fmla="*/ 0 h 1064"/>
                    <a:gd name="T30" fmla="*/ 0 w 2217"/>
                    <a:gd name="T31" fmla="*/ 0 h 1064"/>
                    <a:gd name="T32" fmla="*/ 0 w 2217"/>
                    <a:gd name="T33" fmla="*/ 0 h 1064"/>
                    <a:gd name="T34" fmla="*/ 0 w 2217"/>
                    <a:gd name="T35" fmla="*/ 0 h 1064"/>
                    <a:gd name="T36" fmla="*/ 0 w 2217"/>
                    <a:gd name="T37" fmla="*/ 0 h 1064"/>
                    <a:gd name="T38" fmla="*/ 0 w 2217"/>
                    <a:gd name="T39" fmla="*/ 0 h 1064"/>
                    <a:gd name="T40" fmla="*/ 0 w 2217"/>
                    <a:gd name="T41" fmla="*/ 0 h 1064"/>
                    <a:gd name="T42" fmla="*/ 0 w 2217"/>
                    <a:gd name="T43" fmla="*/ 0 h 1064"/>
                    <a:gd name="T44" fmla="*/ 0 w 2217"/>
                    <a:gd name="T45" fmla="*/ 0 h 1064"/>
                    <a:gd name="T46" fmla="*/ 0 w 2217"/>
                    <a:gd name="T47" fmla="*/ 0 h 1064"/>
                    <a:gd name="T48" fmla="*/ 0 w 2217"/>
                    <a:gd name="T49" fmla="*/ 0 h 1064"/>
                    <a:gd name="T50" fmla="*/ 0 w 2217"/>
                    <a:gd name="T51" fmla="*/ 0 h 1064"/>
                    <a:gd name="T52" fmla="*/ 0 w 2217"/>
                    <a:gd name="T53" fmla="*/ 0 h 1064"/>
                    <a:gd name="T54" fmla="*/ 0 w 2217"/>
                    <a:gd name="T55" fmla="*/ 0 h 1064"/>
                    <a:gd name="T56" fmla="*/ 0 w 2217"/>
                    <a:gd name="T57" fmla="*/ 0 h 1064"/>
                    <a:gd name="T58" fmla="*/ 0 w 2217"/>
                    <a:gd name="T59" fmla="*/ 0 h 1064"/>
                    <a:gd name="T60" fmla="*/ 0 w 2217"/>
                    <a:gd name="T61" fmla="*/ 0 h 1064"/>
                    <a:gd name="T62" fmla="*/ 0 w 2217"/>
                    <a:gd name="T63" fmla="*/ 0 h 1064"/>
                    <a:gd name="T64" fmla="*/ 0 w 2217"/>
                    <a:gd name="T65" fmla="*/ 0 h 1064"/>
                    <a:gd name="T66" fmla="*/ 0 w 2217"/>
                    <a:gd name="T67" fmla="*/ 0 h 1064"/>
                    <a:gd name="T68" fmla="*/ 0 w 2217"/>
                    <a:gd name="T69" fmla="*/ 0 h 1064"/>
                    <a:gd name="T70" fmla="*/ 0 w 2217"/>
                    <a:gd name="T71" fmla="*/ 0 h 1064"/>
                    <a:gd name="T72" fmla="*/ 0 w 2217"/>
                    <a:gd name="T73" fmla="*/ 0 h 1064"/>
                    <a:gd name="T74" fmla="*/ 0 w 2217"/>
                    <a:gd name="T75" fmla="*/ 0 h 1064"/>
                    <a:gd name="T76" fmla="*/ 0 w 2217"/>
                    <a:gd name="T77" fmla="*/ 0 h 1064"/>
                    <a:gd name="T78" fmla="*/ 0 w 2217"/>
                    <a:gd name="T79" fmla="*/ 0 h 1064"/>
                    <a:gd name="T80" fmla="*/ 0 w 2217"/>
                    <a:gd name="T81" fmla="*/ 0 h 1064"/>
                    <a:gd name="T82" fmla="*/ 0 w 2217"/>
                    <a:gd name="T83" fmla="*/ 0 h 1064"/>
                    <a:gd name="T84" fmla="*/ 0 w 2217"/>
                    <a:gd name="T85" fmla="*/ 0 h 1064"/>
                    <a:gd name="T86" fmla="*/ 0 w 2217"/>
                    <a:gd name="T87" fmla="*/ 0 h 1064"/>
                    <a:gd name="T88" fmla="*/ 0 w 2217"/>
                    <a:gd name="T89" fmla="*/ 0 h 1064"/>
                    <a:gd name="T90" fmla="*/ 0 w 2217"/>
                    <a:gd name="T91" fmla="*/ 0 h 1064"/>
                    <a:gd name="T92" fmla="*/ 0 w 2217"/>
                    <a:gd name="T93" fmla="*/ 0 h 1064"/>
                    <a:gd name="T94" fmla="*/ 0 w 2217"/>
                    <a:gd name="T95" fmla="*/ 0 h 1064"/>
                    <a:gd name="T96" fmla="*/ 0 w 2217"/>
                    <a:gd name="T97" fmla="*/ 0 h 10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17" h="1064">
                      <a:moveTo>
                        <a:pt x="2215" y="0"/>
                      </a:moveTo>
                      <a:lnTo>
                        <a:pt x="2175" y="44"/>
                      </a:lnTo>
                      <a:lnTo>
                        <a:pt x="2157" y="65"/>
                      </a:lnTo>
                      <a:lnTo>
                        <a:pt x="2114" y="65"/>
                      </a:lnTo>
                      <a:lnTo>
                        <a:pt x="2050" y="65"/>
                      </a:lnTo>
                      <a:lnTo>
                        <a:pt x="2014" y="65"/>
                      </a:lnTo>
                      <a:lnTo>
                        <a:pt x="1979" y="54"/>
                      </a:lnTo>
                      <a:lnTo>
                        <a:pt x="1934" y="39"/>
                      </a:lnTo>
                      <a:lnTo>
                        <a:pt x="1897" y="30"/>
                      </a:lnTo>
                      <a:lnTo>
                        <a:pt x="1874" y="16"/>
                      </a:lnTo>
                      <a:lnTo>
                        <a:pt x="1856" y="9"/>
                      </a:lnTo>
                      <a:lnTo>
                        <a:pt x="1795" y="9"/>
                      </a:lnTo>
                      <a:lnTo>
                        <a:pt x="1749" y="8"/>
                      </a:lnTo>
                      <a:lnTo>
                        <a:pt x="1692" y="9"/>
                      </a:lnTo>
                      <a:lnTo>
                        <a:pt x="1625" y="9"/>
                      </a:lnTo>
                      <a:lnTo>
                        <a:pt x="1585" y="16"/>
                      </a:lnTo>
                      <a:lnTo>
                        <a:pt x="1517" y="30"/>
                      </a:lnTo>
                      <a:lnTo>
                        <a:pt x="1470" y="30"/>
                      </a:lnTo>
                      <a:lnTo>
                        <a:pt x="1426" y="31"/>
                      </a:lnTo>
                      <a:lnTo>
                        <a:pt x="1398" y="39"/>
                      </a:lnTo>
                      <a:lnTo>
                        <a:pt x="1335" y="39"/>
                      </a:lnTo>
                      <a:lnTo>
                        <a:pt x="1290" y="39"/>
                      </a:lnTo>
                      <a:lnTo>
                        <a:pt x="1218" y="38"/>
                      </a:lnTo>
                      <a:lnTo>
                        <a:pt x="1183" y="38"/>
                      </a:lnTo>
                      <a:lnTo>
                        <a:pt x="1156" y="38"/>
                      </a:lnTo>
                      <a:lnTo>
                        <a:pt x="1086" y="54"/>
                      </a:lnTo>
                      <a:lnTo>
                        <a:pt x="1025" y="67"/>
                      </a:lnTo>
                      <a:lnTo>
                        <a:pt x="979" y="78"/>
                      </a:lnTo>
                      <a:lnTo>
                        <a:pt x="930" y="84"/>
                      </a:lnTo>
                      <a:lnTo>
                        <a:pt x="891" y="95"/>
                      </a:lnTo>
                      <a:lnTo>
                        <a:pt x="814" y="125"/>
                      </a:lnTo>
                      <a:lnTo>
                        <a:pt x="766" y="147"/>
                      </a:lnTo>
                      <a:lnTo>
                        <a:pt x="721" y="168"/>
                      </a:lnTo>
                      <a:lnTo>
                        <a:pt x="673" y="179"/>
                      </a:lnTo>
                      <a:lnTo>
                        <a:pt x="650" y="195"/>
                      </a:lnTo>
                      <a:lnTo>
                        <a:pt x="623" y="205"/>
                      </a:lnTo>
                      <a:lnTo>
                        <a:pt x="582" y="205"/>
                      </a:lnTo>
                      <a:lnTo>
                        <a:pt x="522" y="213"/>
                      </a:lnTo>
                      <a:lnTo>
                        <a:pt x="477" y="218"/>
                      </a:lnTo>
                      <a:lnTo>
                        <a:pt x="433" y="225"/>
                      </a:lnTo>
                      <a:lnTo>
                        <a:pt x="383" y="225"/>
                      </a:lnTo>
                      <a:lnTo>
                        <a:pt x="335" y="231"/>
                      </a:lnTo>
                      <a:lnTo>
                        <a:pt x="290" y="255"/>
                      </a:lnTo>
                      <a:lnTo>
                        <a:pt x="250" y="280"/>
                      </a:lnTo>
                      <a:lnTo>
                        <a:pt x="193" y="310"/>
                      </a:lnTo>
                      <a:lnTo>
                        <a:pt x="155" y="326"/>
                      </a:lnTo>
                      <a:lnTo>
                        <a:pt x="114" y="356"/>
                      </a:lnTo>
                      <a:lnTo>
                        <a:pt x="82" y="377"/>
                      </a:lnTo>
                      <a:lnTo>
                        <a:pt x="31" y="394"/>
                      </a:lnTo>
                      <a:lnTo>
                        <a:pt x="3" y="412"/>
                      </a:lnTo>
                      <a:lnTo>
                        <a:pt x="0" y="426"/>
                      </a:lnTo>
                      <a:lnTo>
                        <a:pt x="21" y="437"/>
                      </a:lnTo>
                      <a:lnTo>
                        <a:pt x="56" y="459"/>
                      </a:lnTo>
                      <a:lnTo>
                        <a:pt x="96" y="480"/>
                      </a:lnTo>
                      <a:lnTo>
                        <a:pt x="137" y="494"/>
                      </a:lnTo>
                      <a:lnTo>
                        <a:pt x="175" y="508"/>
                      </a:lnTo>
                      <a:lnTo>
                        <a:pt x="225" y="522"/>
                      </a:lnTo>
                      <a:lnTo>
                        <a:pt x="271" y="536"/>
                      </a:lnTo>
                      <a:lnTo>
                        <a:pt x="313" y="549"/>
                      </a:lnTo>
                      <a:lnTo>
                        <a:pt x="364" y="562"/>
                      </a:lnTo>
                      <a:lnTo>
                        <a:pt x="435" y="581"/>
                      </a:lnTo>
                      <a:lnTo>
                        <a:pt x="471" y="593"/>
                      </a:lnTo>
                      <a:lnTo>
                        <a:pt x="503" y="613"/>
                      </a:lnTo>
                      <a:lnTo>
                        <a:pt x="539" y="630"/>
                      </a:lnTo>
                      <a:lnTo>
                        <a:pt x="587" y="644"/>
                      </a:lnTo>
                      <a:lnTo>
                        <a:pt x="633" y="659"/>
                      </a:lnTo>
                      <a:lnTo>
                        <a:pt x="701" y="689"/>
                      </a:lnTo>
                      <a:lnTo>
                        <a:pt x="717" y="717"/>
                      </a:lnTo>
                      <a:lnTo>
                        <a:pt x="730" y="757"/>
                      </a:lnTo>
                      <a:lnTo>
                        <a:pt x="729" y="783"/>
                      </a:lnTo>
                      <a:lnTo>
                        <a:pt x="741" y="813"/>
                      </a:lnTo>
                      <a:lnTo>
                        <a:pt x="747" y="846"/>
                      </a:lnTo>
                      <a:lnTo>
                        <a:pt x="762" y="871"/>
                      </a:lnTo>
                      <a:lnTo>
                        <a:pt x="753" y="909"/>
                      </a:lnTo>
                      <a:lnTo>
                        <a:pt x="764" y="937"/>
                      </a:lnTo>
                      <a:lnTo>
                        <a:pt x="775" y="962"/>
                      </a:lnTo>
                      <a:lnTo>
                        <a:pt x="778" y="986"/>
                      </a:lnTo>
                      <a:lnTo>
                        <a:pt x="799" y="1007"/>
                      </a:lnTo>
                      <a:lnTo>
                        <a:pt x="827" y="996"/>
                      </a:lnTo>
                      <a:lnTo>
                        <a:pt x="847" y="984"/>
                      </a:lnTo>
                      <a:lnTo>
                        <a:pt x="873" y="977"/>
                      </a:lnTo>
                      <a:lnTo>
                        <a:pt x="905" y="976"/>
                      </a:lnTo>
                      <a:lnTo>
                        <a:pt x="907" y="937"/>
                      </a:lnTo>
                      <a:lnTo>
                        <a:pt x="901" y="893"/>
                      </a:lnTo>
                      <a:lnTo>
                        <a:pt x="898" y="856"/>
                      </a:lnTo>
                      <a:lnTo>
                        <a:pt x="898" y="818"/>
                      </a:lnTo>
                      <a:lnTo>
                        <a:pt x="898" y="791"/>
                      </a:lnTo>
                      <a:lnTo>
                        <a:pt x="905" y="776"/>
                      </a:lnTo>
                      <a:lnTo>
                        <a:pt x="946" y="762"/>
                      </a:lnTo>
                      <a:lnTo>
                        <a:pt x="991" y="740"/>
                      </a:lnTo>
                      <a:lnTo>
                        <a:pt x="1031" y="725"/>
                      </a:lnTo>
                      <a:lnTo>
                        <a:pt x="1077" y="705"/>
                      </a:lnTo>
                      <a:lnTo>
                        <a:pt x="1133" y="695"/>
                      </a:lnTo>
                      <a:lnTo>
                        <a:pt x="1151" y="689"/>
                      </a:lnTo>
                      <a:lnTo>
                        <a:pt x="1193" y="680"/>
                      </a:lnTo>
                      <a:lnTo>
                        <a:pt x="1264" y="680"/>
                      </a:lnTo>
                      <a:lnTo>
                        <a:pt x="1313" y="674"/>
                      </a:lnTo>
                      <a:lnTo>
                        <a:pt x="1355" y="673"/>
                      </a:lnTo>
                      <a:lnTo>
                        <a:pt x="1409" y="668"/>
                      </a:lnTo>
                      <a:lnTo>
                        <a:pt x="1435" y="668"/>
                      </a:lnTo>
                      <a:lnTo>
                        <a:pt x="1461" y="695"/>
                      </a:lnTo>
                      <a:lnTo>
                        <a:pt x="1494" y="738"/>
                      </a:lnTo>
                      <a:lnTo>
                        <a:pt x="1503" y="752"/>
                      </a:lnTo>
                      <a:lnTo>
                        <a:pt x="1512" y="775"/>
                      </a:lnTo>
                      <a:lnTo>
                        <a:pt x="1525" y="800"/>
                      </a:lnTo>
                      <a:lnTo>
                        <a:pt x="1545" y="830"/>
                      </a:lnTo>
                      <a:lnTo>
                        <a:pt x="1550" y="856"/>
                      </a:lnTo>
                      <a:lnTo>
                        <a:pt x="1553" y="901"/>
                      </a:lnTo>
                      <a:lnTo>
                        <a:pt x="1560" y="962"/>
                      </a:lnTo>
                      <a:lnTo>
                        <a:pt x="1555" y="986"/>
                      </a:lnTo>
                      <a:lnTo>
                        <a:pt x="1555" y="1005"/>
                      </a:lnTo>
                      <a:lnTo>
                        <a:pt x="1574" y="1020"/>
                      </a:lnTo>
                      <a:lnTo>
                        <a:pt x="1597" y="1037"/>
                      </a:lnTo>
                      <a:lnTo>
                        <a:pt x="1625" y="1058"/>
                      </a:lnTo>
                      <a:lnTo>
                        <a:pt x="1651" y="1061"/>
                      </a:lnTo>
                      <a:lnTo>
                        <a:pt x="1669" y="1064"/>
                      </a:lnTo>
                      <a:lnTo>
                        <a:pt x="1684" y="1020"/>
                      </a:lnTo>
                      <a:lnTo>
                        <a:pt x="1701" y="980"/>
                      </a:lnTo>
                      <a:lnTo>
                        <a:pt x="1717" y="951"/>
                      </a:lnTo>
                      <a:lnTo>
                        <a:pt x="1735" y="924"/>
                      </a:lnTo>
                      <a:lnTo>
                        <a:pt x="1755" y="883"/>
                      </a:lnTo>
                      <a:lnTo>
                        <a:pt x="1768" y="854"/>
                      </a:lnTo>
                      <a:lnTo>
                        <a:pt x="1777" y="820"/>
                      </a:lnTo>
                      <a:lnTo>
                        <a:pt x="1787" y="789"/>
                      </a:lnTo>
                      <a:lnTo>
                        <a:pt x="1795" y="740"/>
                      </a:lnTo>
                      <a:lnTo>
                        <a:pt x="1810" y="684"/>
                      </a:lnTo>
                      <a:lnTo>
                        <a:pt x="1821" y="639"/>
                      </a:lnTo>
                      <a:lnTo>
                        <a:pt x="1826" y="609"/>
                      </a:lnTo>
                      <a:lnTo>
                        <a:pt x="1849" y="562"/>
                      </a:lnTo>
                      <a:lnTo>
                        <a:pt x="1861" y="526"/>
                      </a:lnTo>
                      <a:lnTo>
                        <a:pt x="1882" y="487"/>
                      </a:lnTo>
                      <a:lnTo>
                        <a:pt x="1901" y="437"/>
                      </a:lnTo>
                      <a:lnTo>
                        <a:pt x="1926" y="407"/>
                      </a:lnTo>
                      <a:lnTo>
                        <a:pt x="1957" y="371"/>
                      </a:lnTo>
                      <a:lnTo>
                        <a:pt x="1979" y="347"/>
                      </a:lnTo>
                      <a:lnTo>
                        <a:pt x="2000" y="311"/>
                      </a:lnTo>
                      <a:lnTo>
                        <a:pt x="2031" y="285"/>
                      </a:lnTo>
                      <a:lnTo>
                        <a:pt x="2057" y="253"/>
                      </a:lnTo>
                      <a:lnTo>
                        <a:pt x="2082" y="221"/>
                      </a:lnTo>
                      <a:lnTo>
                        <a:pt x="2106" y="195"/>
                      </a:lnTo>
                      <a:lnTo>
                        <a:pt x="2127" y="162"/>
                      </a:lnTo>
                      <a:lnTo>
                        <a:pt x="2137" y="147"/>
                      </a:lnTo>
                      <a:lnTo>
                        <a:pt x="2157" y="119"/>
                      </a:lnTo>
                      <a:lnTo>
                        <a:pt x="2179" y="78"/>
                      </a:lnTo>
                      <a:lnTo>
                        <a:pt x="2198" y="50"/>
                      </a:lnTo>
                      <a:lnTo>
                        <a:pt x="2199" y="35"/>
                      </a:lnTo>
                      <a:lnTo>
                        <a:pt x="2217" y="1"/>
                      </a:lnTo>
                      <a:lnTo>
                        <a:pt x="2215" y="0"/>
                      </a:lnTo>
                      <a:close/>
                    </a:path>
                  </a:pathLst>
                </a:custGeom>
                <a:solidFill>
                  <a:srgbClr val="FFFFFF"/>
                </a:solidFill>
                <a:ln w="6350">
                  <a:solidFill>
                    <a:srgbClr val="000000"/>
                  </a:solidFill>
                  <a:prstDash val="solid"/>
                  <a:round/>
                  <a:headEnd/>
                  <a:tailEnd/>
                </a:ln>
              </p:spPr>
              <p:txBody>
                <a:bodyPr/>
                <a:lstStyle/>
                <a:p>
                  <a:endParaRPr lang="en-US"/>
                </a:p>
              </p:txBody>
            </p:sp>
            <p:sp>
              <p:nvSpPr>
                <p:cNvPr id="16" name="Freeform 9"/>
                <p:cNvSpPr>
                  <a:spLocks/>
                </p:cNvSpPr>
                <p:nvPr/>
              </p:nvSpPr>
              <p:spPr bwMode="auto">
                <a:xfrm>
                  <a:off x="3185" y="3205"/>
                  <a:ext cx="106" cy="40"/>
                </a:xfrm>
                <a:custGeom>
                  <a:avLst/>
                  <a:gdLst>
                    <a:gd name="T0" fmla="*/ 0 w 424"/>
                    <a:gd name="T1" fmla="*/ 0 h 161"/>
                    <a:gd name="T2" fmla="*/ 0 w 424"/>
                    <a:gd name="T3" fmla="*/ 0 h 161"/>
                    <a:gd name="T4" fmla="*/ 0 w 424"/>
                    <a:gd name="T5" fmla="*/ 0 h 161"/>
                    <a:gd name="T6" fmla="*/ 0 w 424"/>
                    <a:gd name="T7" fmla="*/ 0 h 161"/>
                    <a:gd name="T8" fmla="*/ 0 w 424"/>
                    <a:gd name="T9" fmla="*/ 0 h 161"/>
                    <a:gd name="T10" fmla="*/ 0 w 424"/>
                    <a:gd name="T11" fmla="*/ 0 h 161"/>
                    <a:gd name="T12" fmla="*/ 0 w 424"/>
                    <a:gd name="T13" fmla="*/ 0 h 161"/>
                    <a:gd name="T14" fmla="*/ 0 w 424"/>
                    <a:gd name="T15" fmla="*/ 0 h 161"/>
                    <a:gd name="T16" fmla="*/ 0 w 424"/>
                    <a:gd name="T17" fmla="*/ 0 h 161"/>
                    <a:gd name="T18" fmla="*/ 0 w 424"/>
                    <a:gd name="T19" fmla="*/ 0 h 161"/>
                    <a:gd name="T20" fmla="*/ 0 w 424"/>
                    <a:gd name="T21" fmla="*/ 0 h 161"/>
                    <a:gd name="T22" fmla="*/ 0 w 424"/>
                    <a:gd name="T23" fmla="*/ 0 h 161"/>
                    <a:gd name="T24" fmla="*/ 0 w 424"/>
                    <a:gd name="T25" fmla="*/ 0 h 161"/>
                    <a:gd name="T26" fmla="*/ 0 w 424"/>
                    <a:gd name="T27" fmla="*/ 0 h 161"/>
                    <a:gd name="T28" fmla="*/ 0 w 424"/>
                    <a:gd name="T29" fmla="*/ 0 h 161"/>
                    <a:gd name="T30" fmla="*/ 0 w 424"/>
                    <a:gd name="T31" fmla="*/ 0 h 161"/>
                    <a:gd name="T32" fmla="*/ 0 w 424"/>
                    <a:gd name="T33" fmla="*/ 0 h 161"/>
                    <a:gd name="T34" fmla="*/ 0 w 424"/>
                    <a:gd name="T35" fmla="*/ 0 h 161"/>
                    <a:gd name="T36" fmla="*/ 0 w 424"/>
                    <a:gd name="T37" fmla="*/ 0 h 161"/>
                    <a:gd name="T38" fmla="*/ 0 w 424"/>
                    <a:gd name="T39" fmla="*/ 0 h 161"/>
                    <a:gd name="T40" fmla="*/ 0 w 424"/>
                    <a:gd name="T41" fmla="*/ 0 h 161"/>
                    <a:gd name="T42" fmla="*/ 0 w 424"/>
                    <a:gd name="T43" fmla="*/ 0 h 161"/>
                    <a:gd name="T44" fmla="*/ 0 w 424"/>
                    <a:gd name="T45" fmla="*/ 0 h 161"/>
                    <a:gd name="T46" fmla="*/ 0 w 424"/>
                    <a:gd name="T47" fmla="*/ 0 h 161"/>
                    <a:gd name="T48" fmla="*/ 0 w 424"/>
                    <a:gd name="T49" fmla="*/ 0 h 161"/>
                    <a:gd name="T50" fmla="*/ 0 w 424"/>
                    <a:gd name="T51" fmla="*/ 0 h 161"/>
                    <a:gd name="T52" fmla="*/ 0 w 424"/>
                    <a:gd name="T53" fmla="*/ 0 h 161"/>
                    <a:gd name="T54" fmla="*/ 0 w 424"/>
                    <a:gd name="T55" fmla="*/ 0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4" h="161">
                      <a:moveTo>
                        <a:pt x="366" y="25"/>
                      </a:moveTo>
                      <a:lnTo>
                        <a:pt x="327" y="21"/>
                      </a:lnTo>
                      <a:lnTo>
                        <a:pt x="294" y="25"/>
                      </a:lnTo>
                      <a:lnTo>
                        <a:pt x="260" y="25"/>
                      </a:lnTo>
                      <a:lnTo>
                        <a:pt x="237" y="14"/>
                      </a:lnTo>
                      <a:lnTo>
                        <a:pt x="187" y="4"/>
                      </a:lnTo>
                      <a:lnTo>
                        <a:pt x="151" y="0"/>
                      </a:lnTo>
                      <a:lnTo>
                        <a:pt x="111" y="4"/>
                      </a:lnTo>
                      <a:lnTo>
                        <a:pt x="71" y="5"/>
                      </a:lnTo>
                      <a:lnTo>
                        <a:pt x="48" y="30"/>
                      </a:lnTo>
                      <a:lnTo>
                        <a:pt x="25" y="53"/>
                      </a:lnTo>
                      <a:lnTo>
                        <a:pt x="0" y="80"/>
                      </a:lnTo>
                      <a:lnTo>
                        <a:pt x="16" y="98"/>
                      </a:lnTo>
                      <a:lnTo>
                        <a:pt x="29" y="110"/>
                      </a:lnTo>
                      <a:lnTo>
                        <a:pt x="52" y="139"/>
                      </a:lnTo>
                      <a:lnTo>
                        <a:pt x="94" y="160"/>
                      </a:lnTo>
                      <a:lnTo>
                        <a:pt x="162" y="161"/>
                      </a:lnTo>
                      <a:lnTo>
                        <a:pt x="239" y="161"/>
                      </a:lnTo>
                      <a:lnTo>
                        <a:pt x="278" y="161"/>
                      </a:lnTo>
                      <a:lnTo>
                        <a:pt x="327" y="161"/>
                      </a:lnTo>
                      <a:lnTo>
                        <a:pt x="376" y="161"/>
                      </a:lnTo>
                      <a:lnTo>
                        <a:pt x="417" y="161"/>
                      </a:lnTo>
                      <a:lnTo>
                        <a:pt x="424" y="154"/>
                      </a:lnTo>
                      <a:lnTo>
                        <a:pt x="412" y="120"/>
                      </a:lnTo>
                      <a:lnTo>
                        <a:pt x="399" y="85"/>
                      </a:lnTo>
                      <a:lnTo>
                        <a:pt x="381" y="55"/>
                      </a:lnTo>
                      <a:lnTo>
                        <a:pt x="366" y="30"/>
                      </a:lnTo>
                      <a:lnTo>
                        <a:pt x="366" y="25"/>
                      </a:lnTo>
                      <a:close/>
                    </a:path>
                  </a:pathLst>
                </a:custGeom>
                <a:solidFill>
                  <a:srgbClr val="FFFFFF"/>
                </a:solidFill>
                <a:ln w="6350">
                  <a:solidFill>
                    <a:srgbClr val="000000"/>
                  </a:solidFill>
                  <a:prstDash val="solid"/>
                  <a:round/>
                  <a:headEnd/>
                  <a:tailEnd/>
                </a:ln>
              </p:spPr>
              <p:txBody>
                <a:bodyPr/>
                <a:lstStyle/>
                <a:p>
                  <a:endParaRPr lang="en-US"/>
                </a:p>
              </p:txBody>
            </p:sp>
            <p:sp>
              <p:nvSpPr>
                <p:cNvPr id="17" name="Freeform 10"/>
                <p:cNvSpPr>
                  <a:spLocks/>
                </p:cNvSpPr>
                <p:nvPr/>
              </p:nvSpPr>
              <p:spPr bwMode="auto">
                <a:xfrm>
                  <a:off x="3283" y="2899"/>
                  <a:ext cx="263" cy="171"/>
                </a:xfrm>
                <a:custGeom>
                  <a:avLst/>
                  <a:gdLst>
                    <a:gd name="T0" fmla="*/ 0 w 1055"/>
                    <a:gd name="T1" fmla="*/ 0 h 684"/>
                    <a:gd name="T2" fmla="*/ 0 w 1055"/>
                    <a:gd name="T3" fmla="*/ 0 h 684"/>
                    <a:gd name="T4" fmla="*/ 0 w 1055"/>
                    <a:gd name="T5" fmla="*/ 0 h 684"/>
                    <a:gd name="T6" fmla="*/ 0 w 1055"/>
                    <a:gd name="T7" fmla="*/ 0 h 684"/>
                    <a:gd name="T8" fmla="*/ 0 w 1055"/>
                    <a:gd name="T9" fmla="*/ 0 h 684"/>
                    <a:gd name="T10" fmla="*/ 0 w 1055"/>
                    <a:gd name="T11" fmla="*/ 0 h 684"/>
                    <a:gd name="T12" fmla="*/ 0 w 1055"/>
                    <a:gd name="T13" fmla="*/ 0 h 684"/>
                    <a:gd name="T14" fmla="*/ 0 w 1055"/>
                    <a:gd name="T15" fmla="*/ 0 h 684"/>
                    <a:gd name="T16" fmla="*/ 0 w 1055"/>
                    <a:gd name="T17" fmla="*/ 0 h 684"/>
                    <a:gd name="T18" fmla="*/ 0 w 1055"/>
                    <a:gd name="T19" fmla="*/ 0 h 684"/>
                    <a:gd name="T20" fmla="*/ 0 w 1055"/>
                    <a:gd name="T21" fmla="*/ 0 h 684"/>
                    <a:gd name="T22" fmla="*/ 0 w 1055"/>
                    <a:gd name="T23" fmla="*/ 0 h 684"/>
                    <a:gd name="T24" fmla="*/ 0 w 1055"/>
                    <a:gd name="T25" fmla="*/ 0 h 684"/>
                    <a:gd name="T26" fmla="*/ 0 w 1055"/>
                    <a:gd name="T27" fmla="*/ 0 h 684"/>
                    <a:gd name="T28" fmla="*/ 0 w 1055"/>
                    <a:gd name="T29" fmla="*/ 0 h 684"/>
                    <a:gd name="T30" fmla="*/ 0 w 1055"/>
                    <a:gd name="T31" fmla="*/ 0 h 684"/>
                    <a:gd name="T32" fmla="*/ 0 w 1055"/>
                    <a:gd name="T33" fmla="*/ 0 h 684"/>
                    <a:gd name="T34" fmla="*/ 0 w 1055"/>
                    <a:gd name="T35" fmla="*/ 0 h 684"/>
                    <a:gd name="T36" fmla="*/ 0 w 1055"/>
                    <a:gd name="T37" fmla="*/ 0 h 684"/>
                    <a:gd name="T38" fmla="*/ 0 w 1055"/>
                    <a:gd name="T39" fmla="*/ 0 h 684"/>
                    <a:gd name="T40" fmla="*/ 0 w 1055"/>
                    <a:gd name="T41" fmla="*/ 0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5" h="684">
                      <a:moveTo>
                        <a:pt x="130" y="0"/>
                      </a:moveTo>
                      <a:lnTo>
                        <a:pt x="98" y="23"/>
                      </a:lnTo>
                      <a:lnTo>
                        <a:pt x="65" y="57"/>
                      </a:lnTo>
                      <a:lnTo>
                        <a:pt x="8" y="85"/>
                      </a:lnTo>
                      <a:lnTo>
                        <a:pt x="8" y="143"/>
                      </a:lnTo>
                      <a:lnTo>
                        <a:pt x="0" y="195"/>
                      </a:lnTo>
                      <a:lnTo>
                        <a:pt x="207" y="279"/>
                      </a:lnTo>
                      <a:lnTo>
                        <a:pt x="493" y="446"/>
                      </a:lnTo>
                      <a:lnTo>
                        <a:pt x="751" y="584"/>
                      </a:lnTo>
                      <a:lnTo>
                        <a:pt x="933" y="664"/>
                      </a:lnTo>
                      <a:lnTo>
                        <a:pt x="1009" y="684"/>
                      </a:lnTo>
                      <a:lnTo>
                        <a:pt x="1033" y="668"/>
                      </a:lnTo>
                      <a:lnTo>
                        <a:pt x="1055" y="639"/>
                      </a:lnTo>
                      <a:lnTo>
                        <a:pt x="966" y="566"/>
                      </a:lnTo>
                      <a:lnTo>
                        <a:pt x="806" y="446"/>
                      </a:lnTo>
                      <a:lnTo>
                        <a:pt x="644" y="333"/>
                      </a:lnTo>
                      <a:lnTo>
                        <a:pt x="524" y="246"/>
                      </a:lnTo>
                      <a:lnTo>
                        <a:pt x="350" y="143"/>
                      </a:lnTo>
                      <a:lnTo>
                        <a:pt x="243" y="80"/>
                      </a:lnTo>
                      <a:lnTo>
                        <a:pt x="155" y="2"/>
                      </a:lnTo>
                      <a:lnTo>
                        <a:pt x="130" y="0"/>
                      </a:lnTo>
                      <a:close/>
                    </a:path>
                  </a:pathLst>
                </a:custGeom>
                <a:gradFill rotWithShape="0">
                  <a:gsLst>
                    <a:gs pos="0">
                      <a:srgbClr val="FF5050"/>
                    </a:gs>
                    <a:gs pos="100000">
                      <a:srgbClr val="762525"/>
                    </a:gs>
                  </a:gsLst>
                  <a:lin ang="5400000" scaled="1"/>
                </a:gradFill>
                <a:ln w="0">
                  <a:solidFill>
                    <a:srgbClr val="000000"/>
                  </a:solidFill>
                  <a:prstDash val="solid"/>
                  <a:round/>
                  <a:headEnd/>
                  <a:tailEnd/>
                </a:ln>
              </p:spPr>
              <p:txBody>
                <a:bodyPr/>
                <a:lstStyle/>
                <a:p>
                  <a:endParaRPr lang="en-US"/>
                </a:p>
              </p:txBody>
            </p:sp>
            <p:sp>
              <p:nvSpPr>
                <p:cNvPr id="18" name="Freeform 11"/>
                <p:cNvSpPr>
                  <a:spLocks/>
                </p:cNvSpPr>
                <p:nvPr/>
              </p:nvSpPr>
              <p:spPr bwMode="auto">
                <a:xfrm>
                  <a:off x="2543" y="2775"/>
                  <a:ext cx="777" cy="768"/>
                </a:xfrm>
                <a:custGeom>
                  <a:avLst/>
                  <a:gdLst>
                    <a:gd name="T0" fmla="*/ 0 w 3109"/>
                    <a:gd name="T1" fmla="*/ 0 h 3071"/>
                    <a:gd name="T2" fmla="*/ 0 w 3109"/>
                    <a:gd name="T3" fmla="*/ 0 h 3071"/>
                    <a:gd name="T4" fmla="*/ 0 w 3109"/>
                    <a:gd name="T5" fmla="*/ 0 h 3071"/>
                    <a:gd name="T6" fmla="*/ 0 w 3109"/>
                    <a:gd name="T7" fmla="*/ 0 h 3071"/>
                    <a:gd name="T8" fmla="*/ 0 w 3109"/>
                    <a:gd name="T9" fmla="*/ 0 h 3071"/>
                    <a:gd name="T10" fmla="*/ 0 w 3109"/>
                    <a:gd name="T11" fmla="*/ 0 h 3071"/>
                    <a:gd name="T12" fmla="*/ 0 w 3109"/>
                    <a:gd name="T13" fmla="*/ 0 h 3071"/>
                    <a:gd name="T14" fmla="*/ 0 w 3109"/>
                    <a:gd name="T15" fmla="*/ 0 h 3071"/>
                    <a:gd name="T16" fmla="*/ 0 w 3109"/>
                    <a:gd name="T17" fmla="*/ 0 h 3071"/>
                    <a:gd name="T18" fmla="*/ 0 w 3109"/>
                    <a:gd name="T19" fmla="*/ 0 h 3071"/>
                    <a:gd name="T20" fmla="*/ 0 w 3109"/>
                    <a:gd name="T21" fmla="*/ 0 h 3071"/>
                    <a:gd name="T22" fmla="*/ 0 w 3109"/>
                    <a:gd name="T23" fmla="*/ 0 h 3071"/>
                    <a:gd name="T24" fmla="*/ 0 w 3109"/>
                    <a:gd name="T25" fmla="*/ 0 h 3071"/>
                    <a:gd name="T26" fmla="*/ 0 w 3109"/>
                    <a:gd name="T27" fmla="*/ 0 h 3071"/>
                    <a:gd name="T28" fmla="*/ 0 w 3109"/>
                    <a:gd name="T29" fmla="*/ 0 h 3071"/>
                    <a:gd name="T30" fmla="*/ 0 w 3109"/>
                    <a:gd name="T31" fmla="*/ 0 h 3071"/>
                    <a:gd name="T32" fmla="*/ 0 w 3109"/>
                    <a:gd name="T33" fmla="*/ 0 h 3071"/>
                    <a:gd name="T34" fmla="*/ 0 w 3109"/>
                    <a:gd name="T35" fmla="*/ 0 h 3071"/>
                    <a:gd name="T36" fmla="*/ 0 w 3109"/>
                    <a:gd name="T37" fmla="*/ 0 h 3071"/>
                    <a:gd name="T38" fmla="*/ 0 w 3109"/>
                    <a:gd name="T39" fmla="*/ 0 h 3071"/>
                    <a:gd name="T40" fmla="*/ 0 w 3109"/>
                    <a:gd name="T41" fmla="*/ 0 h 3071"/>
                    <a:gd name="T42" fmla="*/ 0 w 3109"/>
                    <a:gd name="T43" fmla="*/ 0 h 3071"/>
                    <a:gd name="T44" fmla="*/ 0 w 3109"/>
                    <a:gd name="T45" fmla="*/ 0 h 3071"/>
                    <a:gd name="T46" fmla="*/ 0 w 3109"/>
                    <a:gd name="T47" fmla="*/ 0 h 3071"/>
                    <a:gd name="T48" fmla="*/ 0 w 3109"/>
                    <a:gd name="T49" fmla="*/ 0 h 3071"/>
                    <a:gd name="T50" fmla="*/ 0 w 3109"/>
                    <a:gd name="T51" fmla="*/ 0 h 3071"/>
                    <a:gd name="T52" fmla="*/ 0 w 3109"/>
                    <a:gd name="T53" fmla="*/ 0 h 3071"/>
                    <a:gd name="T54" fmla="*/ 0 w 3109"/>
                    <a:gd name="T55" fmla="*/ 0 h 3071"/>
                    <a:gd name="T56" fmla="*/ 0 w 3109"/>
                    <a:gd name="T57" fmla="*/ 0 h 3071"/>
                    <a:gd name="T58" fmla="*/ 0 w 3109"/>
                    <a:gd name="T59" fmla="*/ 0 h 3071"/>
                    <a:gd name="T60" fmla="*/ 0 w 3109"/>
                    <a:gd name="T61" fmla="*/ 0 h 3071"/>
                    <a:gd name="T62" fmla="*/ 0 w 3109"/>
                    <a:gd name="T63" fmla="*/ 0 h 3071"/>
                    <a:gd name="T64" fmla="*/ 0 w 3109"/>
                    <a:gd name="T65" fmla="*/ 0 h 3071"/>
                    <a:gd name="T66" fmla="*/ 0 w 3109"/>
                    <a:gd name="T67" fmla="*/ 0 h 3071"/>
                    <a:gd name="T68" fmla="*/ 0 w 3109"/>
                    <a:gd name="T69" fmla="*/ 0 h 3071"/>
                    <a:gd name="T70" fmla="*/ 0 w 3109"/>
                    <a:gd name="T71" fmla="*/ 0 h 3071"/>
                    <a:gd name="T72" fmla="*/ 0 w 3109"/>
                    <a:gd name="T73" fmla="*/ 0 h 3071"/>
                    <a:gd name="T74" fmla="*/ 0 w 3109"/>
                    <a:gd name="T75" fmla="*/ 0 h 3071"/>
                    <a:gd name="T76" fmla="*/ 0 w 3109"/>
                    <a:gd name="T77" fmla="*/ 0 h 3071"/>
                    <a:gd name="T78" fmla="*/ 0 w 3109"/>
                    <a:gd name="T79" fmla="*/ 0 h 3071"/>
                    <a:gd name="T80" fmla="*/ 0 w 3109"/>
                    <a:gd name="T81" fmla="*/ 0 h 3071"/>
                    <a:gd name="T82" fmla="*/ 0 w 3109"/>
                    <a:gd name="T83" fmla="*/ 0 h 3071"/>
                    <a:gd name="T84" fmla="*/ 0 w 3109"/>
                    <a:gd name="T85" fmla="*/ 0 h 30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09" h="3071">
                      <a:moveTo>
                        <a:pt x="3109" y="497"/>
                      </a:moveTo>
                      <a:lnTo>
                        <a:pt x="3078" y="387"/>
                      </a:lnTo>
                      <a:lnTo>
                        <a:pt x="3022" y="193"/>
                      </a:lnTo>
                      <a:lnTo>
                        <a:pt x="2965" y="110"/>
                      </a:lnTo>
                      <a:lnTo>
                        <a:pt x="2851" y="30"/>
                      </a:lnTo>
                      <a:lnTo>
                        <a:pt x="2679" y="3"/>
                      </a:lnTo>
                      <a:lnTo>
                        <a:pt x="2566" y="0"/>
                      </a:lnTo>
                      <a:lnTo>
                        <a:pt x="2452" y="30"/>
                      </a:lnTo>
                      <a:lnTo>
                        <a:pt x="2336" y="110"/>
                      </a:lnTo>
                      <a:lnTo>
                        <a:pt x="2224" y="222"/>
                      </a:lnTo>
                      <a:lnTo>
                        <a:pt x="2138" y="360"/>
                      </a:lnTo>
                      <a:lnTo>
                        <a:pt x="2025" y="638"/>
                      </a:lnTo>
                      <a:lnTo>
                        <a:pt x="1994" y="774"/>
                      </a:lnTo>
                      <a:lnTo>
                        <a:pt x="1964" y="968"/>
                      </a:lnTo>
                      <a:lnTo>
                        <a:pt x="1964" y="1107"/>
                      </a:lnTo>
                      <a:lnTo>
                        <a:pt x="1964" y="1191"/>
                      </a:lnTo>
                      <a:lnTo>
                        <a:pt x="1909" y="1329"/>
                      </a:lnTo>
                      <a:lnTo>
                        <a:pt x="1796" y="1466"/>
                      </a:lnTo>
                      <a:lnTo>
                        <a:pt x="1738" y="1551"/>
                      </a:lnTo>
                      <a:lnTo>
                        <a:pt x="1595" y="1578"/>
                      </a:lnTo>
                      <a:lnTo>
                        <a:pt x="1430" y="1641"/>
                      </a:lnTo>
                      <a:lnTo>
                        <a:pt x="1253" y="1770"/>
                      </a:lnTo>
                      <a:lnTo>
                        <a:pt x="1150" y="1847"/>
                      </a:lnTo>
                      <a:lnTo>
                        <a:pt x="1054" y="1995"/>
                      </a:lnTo>
                      <a:lnTo>
                        <a:pt x="967" y="2075"/>
                      </a:lnTo>
                      <a:lnTo>
                        <a:pt x="881" y="2186"/>
                      </a:lnTo>
                      <a:lnTo>
                        <a:pt x="767" y="2323"/>
                      </a:lnTo>
                      <a:lnTo>
                        <a:pt x="682" y="2436"/>
                      </a:lnTo>
                      <a:lnTo>
                        <a:pt x="627" y="2492"/>
                      </a:lnTo>
                      <a:lnTo>
                        <a:pt x="424" y="2545"/>
                      </a:lnTo>
                      <a:lnTo>
                        <a:pt x="224" y="2630"/>
                      </a:lnTo>
                      <a:lnTo>
                        <a:pt x="110" y="2684"/>
                      </a:lnTo>
                      <a:lnTo>
                        <a:pt x="0" y="2768"/>
                      </a:lnTo>
                      <a:lnTo>
                        <a:pt x="0" y="2794"/>
                      </a:lnTo>
                      <a:lnTo>
                        <a:pt x="169" y="2794"/>
                      </a:lnTo>
                      <a:lnTo>
                        <a:pt x="396" y="2740"/>
                      </a:lnTo>
                      <a:lnTo>
                        <a:pt x="537" y="2712"/>
                      </a:lnTo>
                      <a:lnTo>
                        <a:pt x="596" y="2712"/>
                      </a:lnTo>
                      <a:lnTo>
                        <a:pt x="537" y="2822"/>
                      </a:lnTo>
                      <a:lnTo>
                        <a:pt x="396" y="2908"/>
                      </a:lnTo>
                      <a:lnTo>
                        <a:pt x="224" y="2961"/>
                      </a:lnTo>
                      <a:lnTo>
                        <a:pt x="110" y="3017"/>
                      </a:lnTo>
                      <a:lnTo>
                        <a:pt x="0" y="3071"/>
                      </a:lnTo>
                      <a:lnTo>
                        <a:pt x="224" y="3071"/>
                      </a:lnTo>
                      <a:lnTo>
                        <a:pt x="483" y="3017"/>
                      </a:lnTo>
                      <a:lnTo>
                        <a:pt x="627" y="2990"/>
                      </a:lnTo>
                      <a:lnTo>
                        <a:pt x="767" y="2908"/>
                      </a:lnTo>
                      <a:lnTo>
                        <a:pt x="881" y="2852"/>
                      </a:lnTo>
                      <a:lnTo>
                        <a:pt x="1026" y="2768"/>
                      </a:lnTo>
                      <a:lnTo>
                        <a:pt x="1308" y="2740"/>
                      </a:lnTo>
                      <a:lnTo>
                        <a:pt x="1595" y="2630"/>
                      </a:lnTo>
                      <a:lnTo>
                        <a:pt x="1851" y="2575"/>
                      </a:lnTo>
                      <a:lnTo>
                        <a:pt x="2083" y="2575"/>
                      </a:lnTo>
                      <a:lnTo>
                        <a:pt x="2365" y="2545"/>
                      </a:lnTo>
                      <a:lnTo>
                        <a:pt x="2538" y="2545"/>
                      </a:lnTo>
                      <a:lnTo>
                        <a:pt x="2707" y="2602"/>
                      </a:lnTo>
                      <a:lnTo>
                        <a:pt x="2851" y="2602"/>
                      </a:lnTo>
                      <a:lnTo>
                        <a:pt x="2934" y="2492"/>
                      </a:lnTo>
                      <a:lnTo>
                        <a:pt x="2993" y="2353"/>
                      </a:lnTo>
                      <a:lnTo>
                        <a:pt x="3022" y="2161"/>
                      </a:lnTo>
                      <a:lnTo>
                        <a:pt x="3022" y="2047"/>
                      </a:lnTo>
                      <a:lnTo>
                        <a:pt x="3007" y="1924"/>
                      </a:lnTo>
                      <a:lnTo>
                        <a:pt x="2993" y="1880"/>
                      </a:lnTo>
                      <a:lnTo>
                        <a:pt x="2822" y="1880"/>
                      </a:lnTo>
                      <a:lnTo>
                        <a:pt x="2679" y="1880"/>
                      </a:lnTo>
                      <a:lnTo>
                        <a:pt x="2599" y="1847"/>
                      </a:lnTo>
                      <a:lnTo>
                        <a:pt x="2566" y="1799"/>
                      </a:lnTo>
                      <a:lnTo>
                        <a:pt x="2638" y="1723"/>
                      </a:lnTo>
                      <a:lnTo>
                        <a:pt x="2738" y="1718"/>
                      </a:lnTo>
                      <a:lnTo>
                        <a:pt x="2851" y="1744"/>
                      </a:lnTo>
                      <a:lnTo>
                        <a:pt x="2934" y="1744"/>
                      </a:lnTo>
                      <a:lnTo>
                        <a:pt x="2934" y="1606"/>
                      </a:lnTo>
                      <a:lnTo>
                        <a:pt x="2909" y="1439"/>
                      </a:lnTo>
                      <a:lnTo>
                        <a:pt x="2879" y="1273"/>
                      </a:lnTo>
                      <a:lnTo>
                        <a:pt x="2851" y="1134"/>
                      </a:lnTo>
                      <a:lnTo>
                        <a:pt x="2793" y="1023"/>
                      </a:lnTo>
                      <a:lnTo>
                        <a:pt x="2765" y="913"/>
                      </a:lnTo>
                      <a:lnTo>
                        <a:pt x="2793" y="803"/>
                      </a:lnTo>
                      <a:lnTo>
                        <a:pt x="2879" y="720"/>
                      </a:lnTo>
                      <a:lnTo>
                        <a:pt x="2965" y="692"/>
                      </a:lnTo>
                      <a:lnTo>
                        <a:pt x="2965" y="664"/>
                      </a:lnTo>
                      <a:lnTo>
                        <a:pt x="2965" y="638"/>
                      </a:lnTo>
                      <a:lnTo>
                        <a:pt x="2965" y="580"/>
                      </a:lnTo>
                      <a:lnTo>
                        <a:pt x="3022" y="552"/>
                      </a:lnTo>
                      <a:lnTo>
                        <a:pt x="3050" y="525"/>
                      </a:lnTo>
                      <a:lnTo>
                        <a:pt x="3078" y="497"/>
                      </a:lnTo>
                      <a:lnTo>
                        <a:pt x="3109" y="497"/>
                      </a:lnTo>
                      <a:close/>
                    </a:path>
                  </a:pathLst>
                </a:custGeom>
                <a:solidFill>
                  <a:srgbClr val="000000"/>
                </a:solidFill>
                <a:ln w="0">
                  <a:solidFill>
                    <a:srgbClr val="000000"/>
                  </a:solidFill>
                  <a:prstDash val="solid"/>
                  <a:round/>
                  <a:headEnd/>
                  <a:tailEnd/>
                </a:ln>
              </p:spPr>
              <p:txBody>
                <a:bodyPr/>
                <a:lstStyle/>
                <a:p>
                  <a:endParaRPr lang="en-US"/>
                </a:p>
              </p:txBody>
            </p:sp>
            <p:sp>
              <p:nvSpPr>
                <p:cNvPr id="19" name="Freeform 12"/>
                <p:cNvSpPr>
                  <a:spLocks/>
                </p:cNvSpPr>
                <p:nvPr/>
              </p:nvSpPr>
              <p:spPr bwMode="auto">
                <a:xfrm>
                  <a:off x="2728" y="3422"/>
                  <a:ext cx="515" cy="80"/>
                </a:xfrm>
                <a:custGeom>
                  <a:avLst/>
                  <a:gdLst>
                    <a:gd name="T0" fmla="*/ 0 w 2058"/>
                    <a:gd name="T1" fmla="*/ 0 h 321"/>
                    <a:gd name="T2" fmla="*/ 0 w 2058"/>
                    <a:gd name="T3" fmla="*/ 0 h 321"/>
                    <a:gd name="T4" fmla="*/ 0 w 2058"/>
                    <a:gd name="T5" fmla="*/ 0 h 321"/>
                    <a:gd name="T6" fmla="*/ 0 w 2058"/>
                    <a:gd name="T7" fmla="*/ 0 h 321"/>
                    <a:gd name="T8" fmla="*/ 0 w 2058"/>
                    <a:gd name="T9" fmla="*/ 0 h 321"/>
                    <a:gd name="T10" fmla="*/ 0 w 2058"/>
                    <a:gd name="T11" fmla="*/ 0 h 321"/>
                    <a:gd name="T12" fmla="*/ 0 w 2058"/>
                    <a:gd name="T13" fmla="*/ 0 h 321"/>
                    <a:gd name="T14" fmla="*/ 0 w 2058"/>
                    <a:gd name="T15" fmla="*/ 0 h 321"/>
                    <a:gd name="T16" fmla="*/ 0 w 2058"/>
                    <a:gd name="T17" fmla="*/ 0 h 321"/>
                    <a:gd name="T18" fmla="*/ 0 w 2058"/>
                    <a:gd name="T19" fmla="*/ 0 h 321"/>
                    <a:gd name="T20" fmla="*/ 0 w 2058"/>
                    <a:gd name="T21" fmla="*/ 0 h 321"/>
                    <a:gd name="T22" fmla="*/ 0 w 2058"/>
                    <a:gd name="T23" fmla="*/ 0 h 321"/>
                    <a:gd name="T24" fmla="*/ 0 w 2058"/>
                    <a:gd name="T25" fmla="*/ 0 h 321"/>
                    <a:gd name="T26" fmla="*/ 0 w 2058"/>
                    <a:gd name="T27" fmla="*/ 0 h 321"/>
                    <a:gd name="T28" fmla="*/ 0 w 2058"/>
                    <a:gd name="T29" fmla="*/ 0 h 321"/>
                    <a:gd name="T30" fmla="*/ 0 w 2058"/>
                    <a:gd name="T31" fmla="*/ 0 h 321"/>
                    <a:gd name="T32" fmla="*/ 0 w 2058"/>
                    <a:gd name="T33" fmla="*/ 0 h 3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58" h="321">
                      <a:moveTo>
                        <a:pt x="0" y="321"/>
                      </a:moveTo>
                      <a:lnTo>
                        <a:pt x="27" y="321"/>
                      </a:lnTo>
                      <a:lnTo>
                        <a:pt x="198" y="292"/>
                      </a:lnTo>
                      <a:lnTo>
                        <a:pt x="454" y="235"/>
                      </a:lnTo>
                      <a:lnTo>
                        <a:pt x="732" y="193"/>
                      </a:lnTo>
                      <a:lnTo>
                        <a:pt x="917" y="166"/>
                      </a:lnTo>
                      <a:lnTo>
                        <a:pt x="954" y="166"/>
                      </a:lnTo>
                      <a:lnTo>
                        <a:pt x="1008" y="168"/>
                      </a:lnTo>
                      <a:lnTo>
                        <a:pt x="1097" y="175"/>
                      </a:lnTo>
                      <a:lnTo>
                        <a:pt x="1165" y="190"/>
                      </a:lnTo>
                      <a:lnTo>
                        <a:pt x="1231" y="218"/>
                      </a:lnTo>
                      <a:lnTo>
                        <a:pt x="1370" y="235"/>
                      </a:lnTo>
                      <a:lnTo>
                        <a:pt x="1498" y="241"/>
                      </a:lnTo>
                      <a:lnTo>
                        <a:pt x="1625" y="235"/>
                      </a:lnTo>
                      <a:lnTo>
                        <a:pt x="1826" y="207"/>
                      </a:lnTo>
                      <a:lnTo>
                        <a:pt x="1939" y="125"/>
                      </a:lnTo>
                      <a:lnTo>
                        <a:pt x="205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3"/>
                <p:cNvSpPr>
                  <a:spLocks/>
                </p:cNvSpPr>
                <p:nvPr/>
              </p:nvSpPr>
              <p:spPr bwMode="auto">
                <a:xfrm>
                  <a:off x="2857" y="3655"/>
                  <a:ext cx="160" cy="323"/>
                </a:xfrm>
                <a:custGeom>
                  <a:avLst/>
                  <a:gdLst>
                    <a:gd name="T0" fmla="*/ 0 w 643"/>
                    <a:gd name="T1" fmla="*/ 0 h 1292"/>
                    <a:gd name="T2" fmla="*/ 0 w 643"/>
                    <a:gd name="T3" fmla="*/ 0 h 1292"/>
                    <a:gd name="T4" fmla="*/ 0 w 643"/>
                    <a:gd name="T5" fmla="*/ 0 h 1292"/>
                    <a:gd name="T6" fmla="*/ 0 w 643"/>
                    <a:gd name="T7" fmla="*/ 0 h 1292"/>
                    <a:gd name="T8" fmla="*/ 0 w 643"/>
                    <a:gd name="T9" fmla="*/ 0 h 1292"/>
                    <a:gd name="T10" fmla="*/ 0 w 643"/>
                    <a:gd name="T11" fmla="*/ 0 h 1292"/>
                    <a:gd name="T12" fmla="*/ 0 w 643"/>
                    <a:gd name="T13" fmla="*/ 0 h 1292"/>
                    <a:gd name="T14" fmla="*/ 0 w 643"/>
                    <a:gd name="T15" fmla="*/ 0 h 1292"/>
                    <a:gd name="T16" fmla="*/ 0 w 643"/>
                    <a:gd name="T17" fmla="*/ 0 h 1292"/>
                    <a:gd name="T18" fmla="*/ 0 w 643"/>
                    <a:gd name="T19" fmla="*/ 0 h 1292"/>
                    <a:gd name="T20" fmla="*/ 0 w 643"/>
                    <a:gd name="T21" fmla="*/ 0 h 1292"/>
                    <a:gd name="T22" fmla="*/ 0 w 643"/>
                    <a:gd name="T23" fmla="*/ 0 h 1292"/>
                    <a:gd name="T24" fmla="*/ 0 w 643"/>
                    <a:gd name="T25" fmla="*/ 0 h 1292"/>
                    <a:gd name="T26" fmla="*/ 0 w 643"/>
                    <a:gd name="T27" fmla="*/ 0 h 1292"/>
                    <a:gd name="T28" fmla="*/ 0 w 643"/>
                    <a:gd name="T29" fmla="*/ 0 h 1292"/>
                    <a:gd name="T30" fmla="*/ 0 w 643"/>
                    <a:gd name="T31" fmla="*/ 0 h 1292"/>
                    <a:gd name="T32" fmla="*/ 0 w 643"/>
                    <a:gd name="T33" fmla="*/ 0 h 1292"/>
                    <a:gd name="T34" fmla="*/ 0 w 643"/>
                    <a:gd name="T35" fmla="*/ 0 h 1292"/>
                    <a:gd name="T36" fmla="*/ 0 w 643"/>
                    <a:gd name="T37" fmla="*/ 0 h 1292"/>
                    <a:gd name="T38" fmla="*/ 0 w 643"/>
                    <a:gd name="T39" fmla="*/ 0 h 1292"/>
                    <a:gd name="T40" fmla="*/ 0 w 643"/>
                    <a:gd name="T41" fmla="*/ 0 h 1292"/>
                    <a:gd name="T42" fmla="*/ 0 w 643"/>
                    <a:gd name="T43" fmla="*/ 0 h 1292"/>
                    <a:gd name="T44" fmla="*/ 0 w 643"/>
                    <a:gd name="T45" fmla="*/ 0 h 1292"/>
                    <a:gd name="T46" fmla="*/ 0 w 643"/>
                    <a:gd name="T47" fmla="*/ 0 h 1292"/>
                    <a:gd name="T48" fmla="*/ 0 w 643"/>
                    <a:gd name="T49" fmla="*/ 0 h 1292"/>
                    <a:gd name="T50" fmla="*/ 0 w 643"/>
                    <a:gd name="T51" fmla="*/ 0 h 1292"/>
                    <a:gd name="T52" fmla="*/ 0 w 643"/>
                    <a:gd name="T53" fmla="*/ 0 h 1292"/>
                    <a:gd name="T54" fmla="*/ 0 w 643"/>
                    <a:gd name="T55" fmla="*/ 0 h 1292"/>
                    <a:gd name="T56" fmla="*/ 0 w 643"/>
                    <a:gd name="T57" fmla="*/ 0 h 1292"/>
                    <a:gd name="T58" fmla="*/ 0 w 643"/>
                    <a:gd name="T59" fmla="*/ 0 h 1292"/>
                    <a:gd name="T60" fmla="*/ 0 w 643"/>
                    <a:gd name="T61" fmla="*/ 0 h 1292"/>
                    <a:gd name="T62" fmla="*/ 0 w 643"/>
                    <a:gd name="T63" fmla="*/ 0 h 1292"/>
                    <a:gd name="T64" fmla="*/ 0 w 643"/>
                    <a:gd name="T65" fmla="*/ 0 h 1292"/>
                    <a:gd name="T66" fmla="*/ 0 w 643"/>
                    <a:gd name="T67" fmla="*/ 0 h 1292"/>
                    <a:gd name="T68" fmla="*/ 0 w 643"/>
                    <a:gd name="T69" fmla="*/ 0 h 1292"/>
                    <a:gd name="T70" fmla="*/ 0 w 643"/>
                    <a:gd name="T71" fmla="*/ 0 h 1292"/>
                    <a:gd name="T72" fmla="*/ 0 w 643"/>
                    <a:gd name="T73" fmla="*/ 0 h 1292"/>
                    <a:gd name="T74" fmla="*/ 0 w 643"/>
                    <a:gd name="T75" fmla="*/ 0 h 1292"/>
                    <a:gd name="T76" fmla="*/ 0 w 643"/>
                    <a:gd name="T77" fmla="*/ 0 h 1292"/>
                    <a:gd name="T78" fmla="*/ 0 w 643"/>
                    <a:gd name="T79" fmla="*/ 0 h 1292"/>
                    <a:gd name="T80" fmla="*/ 0 w 643"/>
                    <a:gd name="T81" fmla="*/ 0 h 1292"/>
                    <a:gd name="T82" fmla="*/ 0 w 643"/>
                    <a:gd name="T83" fmla="*/ 0 h 1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3" h="1292">
                      <a:moveTo>
                        <a:pt x="228" y="27"/>
                      </a:moveTo>
                      <a:lnTo>
                        <a:pt x="228" y="132"/>
                      </a:lnTo>
                      <a:lnTo>
                        <a:pt x="255" y="243"/>
                      </a:lnTo>
                      <a:lnTo>
                        <a:pt x="228" y="296"/>
                      </a:lnTo>
                      <a:lnTo>
                        <a:pt x="200" y="351"/>
                      </a:lnTo>
                      <a:lnTo>
                        <a:pt x="200" y="435"/>
                      </a:lnTo>
                      <a:lnTo>
                        <a:pt x="255" y="488"/>
                      </a:lnTo>
                      <a:lnTo>
                        <a:pt x="286" y="573"/>
                      </a:lnTo>
                      <a:lnTo>
                        <a:pt x="286" y="739"/>
                      </a:lnTo>
                      <a:lnTo>
                        <a:pt x="286" y="906"/>
                      </a:lnTo>
                      <a:lnTo>
                        <a:pt x="286" y="1044"/>
                      </a:lnTo>
                      <a:lnTo>
                        <a:pt x="286" y="1124"/>
                      </a:lnTo>
                      <a:lnTo>
                        <a:pt x="200" y="1154"/>
                      </a:lnTo>
                      <a:lnTo>
                        <a:pt x="114" y="1209"/>
                      </a:lnTo>
                      <a:lnTo>
                        <a:pt x="0" y="1263"/>
                      </a:lnTo>
                      <a:lnTo>
                        <a:pt x="0" y="1292"/>
                      </a:lnTo>
                      <a:lnTo>
                        <a:pt x="114" y="1292"/>
                      </a:lnTo>
                      <a:lnTo>
                        <a:pt x="200" y="1256"/>
                      </a:lnTo>
                      <a:lnTo>
                        <a:pt x="314" y="1237"/>
                      </a:lnTo>
                      <a:lnTo>
                        <a:pt x="427" y="1263"/>
                      </a:lnTo>
                      <a:lnTo>
                        <a:pt x="514" y="1292"/>
                      </a:lnTo>
                      <a:lnTo>
                        <a:pt x="643" y="1288"/>
                      </a:lnTo>
                      <a:lnTo>
                        <a:pt x="643" y="1272"/>
                      </a:lnTo>
                      <a:lnTo>
                        <a:pt x="514" y="1182"/>
                      </a:lnTo>
                      <a:lnTo>
                        <a:pt x="458" y="1124"/>
                      </a:lnTo>
                      <a:lnTo>
                        <a:pt x="427" y="1070"/>
                      </a:lnTo>
                      <a:lnTo>
                        <a:pt x="397" y="1016"/>
                      </a:lnTo>
                      <a:lnTo>
                        <a:pt x="371" y="906"/>
                      </a:lnTo>
                      <a:lnTo>
                        <a:pt x="371" y="792"/>
                      </a:lnTo>
                      <a:lnTo>
                        <a:pt x="371" y="653"/>
                      </a:lnTo>
                      <a:lnTo>
                        <a:pt x="342" y="545"/>
                      </a:lnTo>
                      <a:lnTo>
                        <a:pt x="342" y="462"/>
                      </a:lnTo>
                      <a:lnTo>
                        <a:pt x="371" y="435"/>
                      </a:lnTo>
                      <a:lnTo>
                        <a:pt x="371" y="379"/>
                      </a:lnTo>
                      <a:lnTo>
                        <a:pt x="369" y="306"/>
                      </a:lnTo>
                      <a:lnTo>
                        <a:pt x="342" y="268"/>
                      </a:lnTo>
                      <a:lnTo>
                        <a:pt x="342" y="104"/>
                      </a:lnTo>
                      <a:lnTo>
                        <a:pt x="342" y="46"/>
                      </a:lnTo>
                      <a:lnTo>
                        <a:pt x="348" y="0"/>
                      </a:lnTo>
                      <a:lnTo>
                        <a:pt x="293" y="0"/>
                      </a:lnTo>
                      <a:lnTo>
                        <a:pt x="240" y="33"/>
                      </a:lnTo>
                      <a:lnTo>
                        <a:pt x="228" y="27"/>
                      </a:lnTo>
                      <a:close/>
                    </a:path>
                  </a:pathLst>
                </a:custGeom>
                <a:gradFill rotWithShape="0">
                  <a:gsLst>
                    <a:gs pos="0">
                      <a:srgbClr val="761E1E"/>
                    </a:gs>
                    <a:gs pos="100000">
                      <a:srgbClr val="FF4040"/>
                    </a:gs>
                  </a:gsLst>
                  <a:lin ang="0" scaled="1"/>
                </a:gradFill>
                <a:ln w="0">
                  <a:solidFill>
                    <a:srgbClr val="000000"/>
                  </a:solidFill>
                  <a:prstDash val="solid"/>
                  <a:round/>
                  <a:headEnd/>
                  <a:tailEnd/>
                </a:ln>
              </p:spPr>
              <p:txBody>
                <a:bodyPr/>
                <a:lstStyle/>
                <a:p>
                  <a:endParaRPr lang="en-US"/>
                </a:p>
              </p:txBody>
            </p:sp>
            <p:sp>
              <p:nvSpPr>
                <p:cNvPr id="21" name="Freeform 14"/>
                <p:cNvSpPr>
                  <a:spLocks/>
                </p:cNvSpPr>
                <p:nvPr/>
              </p:nvSpPr>
              <p:spPr bwMode="auto">
                <a:xfrm>
                  <a:off x="3035" y="3660"/>
                  <a:ext cx="146" cy="315"/>
                </a:xfrm>
                <a:custGeom>
                  <a:avLst/>
                  <a:gdLst>
                    <a:gd name="T0" fmla="*/ 0 w 581"/>
                    <a:gd name="T1" fmla="*/ 0 h 1261"/>
                    <a:gd name="T2" fmla="*/ 0 w 581"/>
                    <a:gd name="T3" fmla="*/ 0 h 1261"/>
                    <a:gd name="T4" fmla="*/ 0 w 581"/>
                    <a:gd name="T5" fmla="*/ 0 h 1261"/>
                    <a:gd name="T6" fmla="*/ 0 w 581"/>
                    <a:gd name="T7" fmla="*/ 0 h 1261"/>
                    <a:gd name="T8" fmla="*/ 0 w 581"/>
                    <a:gd name="T9" fmla="*/ 0 h 1261"/>
                    <a:gd name="T10" fmla="*/ 0 w 581"/>
                    <a:gd name="T11" fmla="*/ 0 h 1261"/>
                    <a:gd name="T12" fmla="*/ 0 w 581"/>
                    <a:gd name="T13" fmla="*/ 0 h 1261"/>
                    <a:gd name="T14" fmla="*/ 0 w 581"/>
                    <a:gd name="T15" fmla="*/ 0 h 1261"/>
                    <a:gd name="T16" fmla="*/ 0 w 581"/>
                    <a:gd name="T17" fmla="*/ 0 h 1261"/>
                    <a:gd name="T18" fmla="*/ 0 w 581"/>
                    <a:gd name="T19" fmla="*/ 0 h 1261"/>
                    <a:gd name="T20" fmla="*/ 0 w 581"/>
                    <a:gd name="T21" fmla="*/ 0 h 1261"/>
                    <a:gd name="T22" fmla="*/ 0 w 581"/>
                    <a:gd name="T23" fmla="*/ 0 h 1261"/>
                    <a:gd name="T24" fmla="*/ 0 w 581"/>
                    <a:gd name="T25" fmla="*/ 0 h 1261"/>
                    <a:gd name="T26" fmla="*/ 0 w 581"/>
                    <a:gd name="T27" fmla="*/ 0 h 1261"/>
                    <a:gd name="T28" fmla="*/ 0 w 581"/>
                    <a:gd name="T29" fmla="*/ 0 h 1261"/>
                    <a:gd name="T30" fmla="*/ 0 w 581"/>
                    <a:gd name="T31" fmla="*/ 0 h 1261"/>
                    <a:gd name="T32" fmla="*/ 0 w 581"/>
                    <a:gd name="T33" fmla="*/ 0 h 1261"/>
                    <a:gd name="T34" fmla="*/ 0 w 581"/>
                    <a:gd name="T35" fmla="*/ 0 h 1261"/>
                    <a:gd name="T36" fmla="*/ 0 w 581"/>
                    <a:gd name="T37" fmla="*/ 0 h 1261"/>
                    <a:gd name="T38" fmla="*/ 0 w 581"/>
                    <a:gd name="T39" fmla="*/ 0 h 1261"/>
                    <a:gd name="T40" fmla="*/ 0 w 581"/>
                    <a:gd name="T41" fmla="*/ 0 h 1261"/>
                    <a:gd name="T42" fmla="*/ 0 w 581"/>
                    <a:gd name="T43" fmla="*/ 0 h 1261"/>
                    <a:gd name="T44" fmla="*/ 0 w 581"/>
                    <a:gd name="T45" fmla="*/ 0 h 1261"/>
                    <a:gd name="T46" fmla="*/ 0 w 581"/>
                    <a:gd name="T47" fmla="*/ 0 h 1261"/>
                    <a:gd name="T48" fmla="*/ 0 w 581"/>
                    <a:gd name="T49" fmla="*/ 0 h 1261"/>
                    <a:gd name="T50" fmla="*/ 0 w 581"/>
                    <a:gd name="T51" fmla="*/ 0 h 1261"/>
                    <a:gd name="T52" fmla="*/ 0 w 581"/>
                    <a:gd name="T53" fmla="*/ 0 h 1261"/>
                    <a:gd name="T54" fmla="*/ 0 w 581"/>
                    <a:gd name="T55" fmla="*/ 0 h 1261"/>
                    <a:gd name="T56" fmla="*/ 0 w 581"/>
                    <a:gd name="T57" fmla="*/ 0 h 1261"/>
                    <a:gd name="T58" fmla="*/ 0 w 581"/>
                    <a:gd name="T59" fmla="*/ 0 h 1261"/>
                    <a:gd name="T60" fmla="*/ 0 w 581"/>
                    <a:gd name="T61" fmla="*/ 0 h 1261"/>
                    <a:gd name="T62" fmla="*/ 0 w 581"/>
                    <a:gd name="T63" fmla="*/ 0 h 1261"/>
                    <a:gd name="T64" fmla="*/ 0 w 581"/>
                    <a:gd name="T65" fmla="*/ 0 h 1261"/>
                    <a:gd name="T66" fmla="*/ 0 w 581"/>
                    <a:gd name="T67" fmla="*/ 0 h 1261"/>
                    <a:gd name="T68" fmla="*/ 0 w 581"/>
                    <a:gd name="T69" fmla="*/ 0 h 1261"/>
                    <a:gd name="T70" fmla="*/ 0 w 581"/>
                    <a:gd name="T71" fmla="*/ 0 h 12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1" h="1261">
                      <a:moveTo>
                        <a:pt x="278" y="0"/>
                      </a:moveTo>
                      <a:lnTo>
                        <a:pt x="257" y="126"/>
                      </a:lnTo>
                      <a:lnTo>
                        <a:pt x="242" y="199"/>
                      </a:lnTo>
                      <a:lnTo>
                        <a:pt x="232" y="290"/>
                      </a:lnTo>
                      <a:lnTo>
                        <a:pt x="255" y="353"/>
                      </a:lnTo>
                      <a:lnTo>
                        <a:pt x="280" y="457"/>
                      </a:lnTo>
                      <a:lnTo>
                        <a:pt x="280" y="540"/>
                      </a:lnTo>
                      <a:lnTo>
                        <a:pt x="296" y="700"/>
                      </a:lnTo>
                      <a:lnTo>
                        <a:pt x="280" y="817"/>
                      </a:lnTo>
                      <a:lnTo>
                        <a:pt x="280" y="925"/>
                      </a:lnTo>
                      <a:lnTo>
                        <a:pt x="280" y="1012"/>
                      </a:lnTo>
                      <a:lnTo>
                        <a:pt x="222" y="1064"/>
                      </a:lnTo>
                      <a:lnTo>
                        <a:pt x="164" y="1093"/>
                      </a:lnTo>
                      <a:lnTo>
                        <a:pt x="33" y="1205"/>
                      </a:lnTo>
                      <a:lnTo>
                        <a:pt x="0" y="1261"/>
                      </a:lnTo>
                      <a:lnTo>
                        <a:pt x="179" y="1197"/>
                      </a:lnTo>
                      <a:lnTo>
                        <a:pt x="245" y="1174"/>
                      </a:lnTo>
                      <a:lnTo>
                        <a:pt x="335" y="1178"/>
                      </a:lnTo>
                      <a:lnTo>
                        <a:pt x="449" y="1205"/>
                      </a:lnTo>
                      <a:lnTo>
                        <a:pt x="581" y="1221"/>
                      </a:lnTo>
                      <a:lnTo>
                        <a:pt x="576" y="1188"/>
                      </a:lnTo>
                      <a:lnTo>
                        <a:pt x="477" y="1120"/>
                      </a:lnTo>
                      <a:lnTo>
                        <a:pt x="422" y="1064"/>
                      </a:lnTo>
                      <a:lnTo>
                        <a:pt x="394" y="984"/>
                      </a:lnTo>
                      <a:lnTo>
                        <a:pt x="394" y="900"/>
                      </a:lnTo>
                      <a:lnTo>
                        <a:pt x="373" y="775"/>
                      </a:lnTo>
                      <a:lnTo>
                        <a:pt x="389" y="686"/>
                      </a:lnTo>
                      <a:lnTo>
                        <a:pt x="401" y="576"/>
                      </a:lnTo>
                      <a:lnTo>
                        <a:pt x="394" y="484"/>
                      </a:lnTo>
                      <a:lnTo>
                        <a:pt x="396" y="353"/>
                      </a:lnTo>
                      <a:lnTo>
                        <a:pt x="449" y="252"/>
                      </a:lnTo>
                      <a:lnTo>
                        <a:pt x="422" y="180"/>
                      </a:lnTo>
                      <a:lnTo>
                        <a:pt x="394" y="67"/>
                      </a:lnTo>
                      <a:lnTo>
                        <a:pt x="338" y="64"/>
                      </a:lnTo>
                      <a:lnTo>
                        <a:pt x="306" y="35"/>
                      </a:lnTo>
                      <a:lnTo>
                        <a:pt x="278" y="0"/>
                      </a:lnTo>
                      <a:close/>
                    </a:path>
                  </a:pathLst>
                </a:custGeom>
                <a:gradFill rotWithShape="0">
                  <a:gsLst>
                    <a:gs pos="0">
                      <a:srgbClr val="762525"/>
                    </a:gs>
                    <a:gs pos="100000">
                      <a:srgbClr val="FF5050"/>
                    </a:gs>
                  </a:gsLst>
                  <a:lin ang="0" scaled="1"/>
                </a:gradFill>
                <a:ln w="0">
                  <a:solidFill>
                    <a:srgbClr val="000000"/>
                  </a:solidFill>
                  <a:prstDash val="solid"/>
                  <a:round/>
                  <a:headEnd/>
                  <a:tailEnd/>
                </a:ln>
              </p:spPr>
              <p:txBody>
                <a:bodyPr/>
                <a:lstStyle/>
                <a:p>
                  <a:endParaRPr lang="en-US"/>
                </a:p>
              </p:txBody>
            </p:sp>
            <p:sp>
              <p:nvSpPr>
                <p:cNvPr id="22" name="Freeform 15"/>
                <p:cNvSpPr>
                  <a:spLocks/>
                </p:cNvSpPr>
                <p:nvPr/>
              </p:nvSpPr>
              <p:spPr bwMode="auto">
                <a:xfrm>
                  <a:off x="3196" y="2825"/>
                  <a:ext cx="68" cy="38"/>
                </a:xfrm>
                <a:custGeom>
                  <a:avLst/>
                  <a:gdLst>
                    <a:gd name="T0" fmla="*/ 0 w 272"/>
                    <a:gd name="T1" fmla="*/ 0 h 150"/>
                    <a:gd name="T2" fmla="*/ 0 w 272"/>
                    <a:gd name="T3" fmla="*/ 0 h 150"/>
                    <a:gd name="T4" fmla="*/ 0 w 272"/>
                    <a:gd name="T5" fmla="*/ 0 h 150"/>
                    <a:gd name="T6" fmla="*/ 0 w 272"/>
                    <a:gd name="T7" fmla="*/ 0 h 150"/>
                    <a:gd name="T8" fmla="*/ 0 w 272"/>
                    <a:gd name="T9" fmla="*/ 0 h 150"/>
                    <a:gd name="T10" fmla="*/ 0 w 272"/>
                    <a:gd name="T11" fmla="*/ 0 h 150"/>
                    <a:gd name="T12" fmla="*/ 0 w 272"/>
                    <a:gd name="T13" fmla="*/ 0 h 150"/>
                    <a:gd name="T14" fmla="*/ 0 w 272"/>
                    <a:gd name="T15" fmla="*/ 0 h 150"/>
                    <a:gd name="T16" fmla="*/ 0 w 272"/>
                    <a:gd name="T17" fmla="*/ 0 h 150"/>
                    <a:gd name="T18" fmla="*/ 0 w 272"/>
                    <a:gd name="T19" fmla="*/ 0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2" h="150">
                      <a:moveTo>
                        <a:pt x="0" y="58"/>
                      </a:moveTo>
                      <a:lnTo>
                        <a:pt x="17" y="34"/>
                      </a:lnTo>
                      <a:lnTo>
                        <a:pt x="72" y="0"/>
                      </a:lnTo>
                      <a:lnTo>
                        <a:pt x="187" y="0"/>
                      </a:lnTo>
                      <a:lnTo>
                        <a:pt x="243" y="30"/>
                      </a:lnTo>
                      <a:lnTo>
                        <a:pt x="272" y="114"/>
                      </a:lnTo>
                      <a:lnTo>
                        <a:pt x="215" y="141"/>
                      </a:lnTo>
                      <a:lnTo>
                        <a:pt x="127" y="150"/>
                      </a:lnTo>
                      <a:lnTo>
                        <a:pt x="43" y="114"/>
                      </a:lnTo>
                      <a:lnTo>
                        <a:pt x="0" y="58"/>
                      </a:lnTo>
                      <a:close/>
                    </a:path>
                  </a:pathLst>
                </a:custGeom>
                <a:solidFill>
                  <a:srgbClr val="C20000"/>
                </a:solidFill>
                <a:ln w="0">
                  <a:solidFill>
                    <a:srgbClr val="000000"/>
                  </a:solidFill>
                  <a:prstDash val="solid"/>
                  <a:round/>
                  <a:headEnd/>
                  <a:tailEnd/>
                </a:ln>
              </p:spPr>
              <p:txBody>
                <a:bodyPr/>
                <a:lstStyle/>
                <a:p>
                  <a:endParaRPr lang="en-US"/>
                </a:p>
              </p:txBody>
            </p:sp>
            <p:sp>
              <p:nvSpPr>
                <p:cNvPr id="23" name="Oval 16"/>
                <p:cNvSpPr>
                  <a:spLocks noChangeArrowheads="1"/>
                </p:cNvSpPr>
                <p:nvPr/>
              </p:nvSpPr>
              <p:spPr bwMode="auto">
                <a:xfrm>
                  <a:off x="3220" y="2830"/>
                  <a:ext cx="33" cy="30"/>
                </a:xfrm>
                <a:prstGeom prst="ellipse">
                  <a:avLst/>
                </a:prstGeom>
                <a:solidFill>
                  <a:srgbClr val="000000"/>
                </a:solidFill>
                <a:ln w="0">
                  <a:solidFill>
                    <a:srgbClr val="000000"/>
                  </a:solidFill>
                  <a:round/>
                  <a:headEnd/>
                  <a:tailEnd/>
                </a:ln>
              </p:spPr>
              <p:txBody>
                <a:bodyPr/>
                <a:lstStyle>
                  <a:lvl1pPr>
                    <a:spcAft>
                      <a:spcPct val="50000"/>
                    </a:spcAft>
                    <a:buFont typeface="Arial" charset="0"/>
                    <a:buChar char="●"/>
                    <a:defRPr sz="2800">
                      <a:solidFill>
                        <a:schemeClr val="tx1"/>
                      </a:solidFill>
                      <a:latin typeface="Arial" charset="0"/>
                      <a:ea typeface="MS PGothic" charset="-128"/>
                    </a:defRPr>
                  </a:lvl1pPr>
                  <a:lvl2pPr marL="742950" indent="-285750">
                    <a:lnSpc>
                      <a:spcPct val="150000"/>
                    </a:lnSpc>
                    <a:spcAft>
                      <a:spcPct val="50000"/>
                    </a:spcAft>
                    <a:defRPr sz="20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Aft>
                      <a:spcPct val="0"/>
                    </a:spcAft>
                    <a:buFontTx/>
                    <a:buNone/>
                  </a:pPr>
                  <a:endParaRPr lang="en-GB" altLang="en-US" sz="2400">
                    <a:latin typeface="Times New Roman" charset="0"/>
                  </a:endParaRPr>
                </a:p>
              </p:txBody>
            </p:sp>
            <p:sp>
              <p:nvSpPr>
                <p:cNvPr id="24" name="Oval 17"/>
                <p:cNvSpPr>
                  <a:spLocks noChangeArrowheads="1"/>
                </p:cNvSpPr>
                <p:nvPr/>
              </p:nvSpPr>
              <p:spPr bwMode="auto">
                <a:xfrm>
                  <a:off x="3232" y="2837"/>
                  <a:ext cx="11" cy="6"/>
                </a:xfrm>
                <a:prstGeom prst="ellipse">
                  <a:avLst/>
                </a:prstGeom>
                <a:solidFill>
                  <a:srgbClr val="FFFFFF"/>
                </a:solidFill>
                <a:ln w="0">
                  <a:solidFill>
                    <a:srgbClr val="FFFFFF"/>
                  </a:solidFill>
                  <a:round/>
                  <a:headEnd/>
                  <a:tailEnd/>
                </a:ln>
              </p:spPr>
              <p:txBody>
                <a:bodyPr/>
                <a:lstStyle>
                  <a:lvl1pPr>
                    <a:spcAft>
                      <a:spcPct val="50000"/>
                    </a:spcAft>
                    <a:buFont typeface="Arial" charset="0"/>
                    <a:buChar char="●"/>
                    <a:defRPr sz="2800">
                      <a:solidFill>
                        <a:schemeClr val="tx1"/>
                      </a:solidFill>
                      <a:latin typeface="Arial" charset="0"/>
                      <a:ea typeface="MS PGothic" charset="-128"/>
                    </a:defRPr>
                  </a:lvl1pPr>
                  <a:lvl2pPr marL="742950" indent="-285750">
                    <a:lnSpc>
                      <a:spcPct val="150000"/>
                    </a:lnSpc>
                    <a:spcAft>
                      <a:spcPct val="50000"/>
                    </a:spcAft>
                    <a:defRPr sz="20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Aft>
                      <a:spcPct val="0"/>
                    </a:spcAft>
                    <a:buFontTx/>
                    <a:buNone/>
                  </a:pPr>
                  <a:endParaRPr lang="en-GB" altLang="en-US" sz="2400">
                    <a:latin typeface="Times New Roman" charset="0"/>
                  </a:endParaRPr>
                </a:p>
              </p:txBody>
            </p:sp>
            <p:sp>
              <p:nvSpPr>
                <p:cNvPr id="25" name="Freeform 18"/>
                <p:cNvSpPr>
                  <a:spLocks/>
                </p:cNvSpPr>
                <p:nvPr/>
              </p:nvSpPr>
              <p:spPr bwMode="auto">
                <a:xfrm>
                  <a:off x="3298" y="2935"/>
                  <a:ext cx="234" cy="135"/>
                </a:xfrm>
                <a:custGeom>
                  <a:avLst/>
                  <a:gdLst>
                    <a:gd name="T0" fmla="*/ 0 w 933"/>
                    <a:gd name="T1" fmla="*/ 0 h 539"/>
                    <a:gd name="T2" fmla="*/ 0 w 933"/>
                    <a:gd name="T3" fmla="*/ 0 h 539"/>
                    <a:gd name="T4" fmla="*/ 0 w 933"/>
                    <a:gd name="T5" fmla="*/ 0 h 539"/>
                    <a:gd name="T6" fmla="*/ 0 w 933"/>
                    <a:gd name="T7" fmla="*/ 0 h 539"/>
                    <a:gd name="T8" fmla="*/ 0 w 933"/>
                    <a:gd name="T9" fmla="*/ 0 h 539"/>
                    <a:gd name="T10" fmla="*/ 0 w 933"/>
                    <a:gd name="T11" fmla="*/ 0 h 539"/>
                    <a:gd name="T12" fmla="*/ 0 w 933"/>
                    <a:gd name="T13" fmla="*/ 0 h 539"/>
                    <a:gd name="T14" fmla="*/ 0 w 933"/>
                    <a:gd name="T15" fmla="*/ 0 h 539"/>
                    <a:gd name="T16" fmla="*/ 0 w 933"/>
                    <a:gd name="T17" fmla="*/ 0 h 539"/>
                    <a:gd name="T18" fmla="*/ 0 w 933"/>
                    <a:gd name="T19" fmla="*/ 0 h 539"/>
                    <a:gd name="T20" fmla="*/ 0 w 933"/>
                    <a:gd name="T21" fmla="*/ 0 h 539"/>
                    <a:gd name="T22" fmla="*/ 0 w 933"/>
                    <a:gd name="T23" fmla="*/ 0 h 539"/>
                    <a:gd name="T24" fmla="*/ 0 w 933"/>
                    <a:gd name="T25" fmla="*/ 0 h 539"/>
                    <a:gd name="T26" fmla="*/ 0 w 933"/>
                    <a:gd name="T27" fmla="*/ 0 h 539"/>
                    <a:gd name="T28" fmla="*/ 0 w 933"/>
                    <a:gd name="T29" fmla="*/ 0 h 539"/>
                    <a:gd name="T30" fmla="*/ 0 w 933"/>
                    <a:gd name="T31" fmla="*/ 0 h 539"/>
                    <a:gd name="T32" fmla="*/ 0 w 933"/>
                    <a:gd name="T33" fmla="*/ 0 h 539"/>
                    <a:gd name="T34" fmla="*/ 0 w 933"/>
                    <a:gd name="T35" fmla="*/ 0 h 539"/>
                    <a:gd name="T36" fmla="*/ 0 w 933"/>
                    <a:gd name="T37" fmla="*/ 0 h 539"/>
                    <a:gd name="T38" fmla="*/ 0 w 933"/>
                    <a:gd name="T39" fmla="*/ 0 h 5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33" h="539">
                      <a:moveTo>
                        <a:pt x="0" y="0"/>
                      </a:moveTo>
                      <a:lnTo>
                        <a:pt x="56" y="26"/>
                      </a:lnTo>
                      <a:lnTo>
                        <a:pt x="112" y="45"/>
                      </a:lnTo>
                      <a:lnTo>
                        <a:pt x="160" y="79"/>
                      </a:lnTo>
                      <a:lnTo>
                        <a:pt x="229" y="113"/>
                      </a:lnTo>
                      <a:lnTo>
                        <a:pt x="287" y="150"/>
                      </a:lnTo>
                      <a:lnTo>
                        <a:pt x="352" y="183"/>
                      </a:lnTo>
                      <a:lnTo>
                        <a:pt x="419" y="225"/>
                      </a:lnTo>
                      <a:lnTo>
                        <a:pt x="481" y="263"/>
                      </a:lnTo>
                      <a:lnTo>
                        <a:pt x="546" y="307"/>
                      </a:lnTo>
                      <a:lnTo>
                        <a:pt x="602" y="345"/>
                      </a:lnTo>
                      <a:lnTo>
                        <a:pt x="643" y="372"/>
                      </a:lnTo>
                      <a:lnTo>
                        <a:pt x="681" y="394"/>
                      </a:lnTo>
                      <a:lnTo>
                        <a:pt x="720" y="416"/>
                      </a:lnTo>
                      <a:lnTo>
                        <a:pt x="773" y="439"/>
                      </a:lnTo>
                      <a:lnTo>
                        <a:pt x="815" y="469"/>
                      </a:lnTo>
                      <a:lnTo>
                        <a:pt x="854" y="489"/>
                      </a:lnTo>
                      <a:lnTo>
                        <a:pt x="893" y="510"/>
                      </a:lnTo>
                      <a:lnTo>
                        <a:pt x="918" y="528"/>
                      </a:lnTo>
                      <a:lnTo>
                        <a:pt x="933"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9"/>
                <p:cNvSpPr>
                  <a:spLocks/>
                </p:cNvSpPr>
                <p:nvPr/>
              </p:nvSpPr>
              <p:spPr bwMode="auto">
                <a:xfrm>
                  <a:off x="3327" y="2922"/>
                  <a:ext cx="19" cy="9"/>
                </a:xfrm>
                <a:custGeom>
                  <a:avLst/>
                  <a:gdLst>
                    <a:gd name="T0" fmla="*/ 0 w 74"/>
                    <a:gd name="T1" fmla="*/ 0 h 37"/>
                    <a:gd name="T2" fmla="*/ 0 w 74"/>
                    <a:gd name="T3" fmla="*/ 0 h 37"/>
                    <a:gd name="T4" fmla="*/ 0 w 74"/>
                    <a:gd name="T5" fmla="*/ 0 h 37"/>
                    <a:gd name="T6" fmla="*/ 0 w 74"/>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37">
                      <a:moveTo>
                        <a:pt x="0" y="0"/>
                      </a:moveTo>
                      <a:lnTo>
                        <a:pt x="38" y="21"/>
                      </a:lnTo>
                      <a:lnTo>
                        <a:pt x="66" y="34"/>
                      </a:lnTo>
                      <a:lnTo>
                        <a:pt x="74" y="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pic>
          <p:nvPicPr>
            <p:cNvPr id="12" name="Picture 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1" y="1623"/>
              <a:ext cx="1526" cy="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pic>
        <p:nvPicPr>
          <p:cNvPr id="27" name="Picture 26" descr="Poole model"/>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4478" y="3663195"/>
            <a:ext cx="3124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59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ea typeface="Roboto Black" pitchFamily="2" charset="0"/>
                <a:cs typeface="Arial" charset="0"/>
              </a:rPr>
              <a:t>Conclusions 1 of 2</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179512" y="1340768"/>
            <a:ext cx="8928992" cy="464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150000"/>
              </a:lnSpc>
              <a:spcBef>
                <a:spcPct val="20000"/>
              </a:spcBef>
              <a:buClr>
                <a:srgbClr val="2F75AB"/>
              </a:buClr>
              <a:buSzPct val="95000"/>
            </a:pPr>
            <a:r>
              <a:rPr lang="en-GB" altLang="en-US" sz="1400" b="1" dirty="0" smtClean="0">
                <a:latin typeface="+mn-lt"/>
                <a:ea typeface="Roboto" pitchFamily="2" charset="0"/>
                <a:cs typeface="Arial" pitchFamily="34" charset="0"/>
              </a:rPr>
              <a:t>How could an effect </a:t>
            </a:r>
            <a:r>
              <a:rPr lang="en-GB" altLang="en-US" sz="1400" b="1" dirty="0">
                <a:latin typeface="+mn-lt"/>
                <a:ea typeface="Roboto" pitchFamily="2" charset="0"/>
                <a:cs typeface="Arial" pitchFamily="34" charset="0"/>
              </a:rPr>
              <a:t>of the London Gateway </a:t>
            </a:r>
            <a:r>
              <a:rPr lang="en-GB" altLang="en-US" sz="1400" b="1" dirty="0" smtClean="0">
                <a:latin typeface="+mn-lt"/>
                <a:ea typeface="Roboto" pitchFamily="2" charset="0"/>
                <a:cs typeface="Arial" pitchFamily="34" charset="0"/>
              </a:rPr>
              <a:t>development on birds be detected?</a:t>
            </a:r>
          </a:p>
          <a:p>
            <a:pPr marL="285750" indent="-285750">
              <a:lnSpc>
                <a:spcPct val="150000"/>
              </a:lnSpc>
              <a:spcBef>
                <a:spcPct val="20000"/>
              </a:spcBef>
              <a:buClr>
                <a:srgbClr val="2F75AB"/>
              </a:buClr>
              <a:buSzPct val="95000"/>
              <a:buFont typeface="Arial" pitchFamily="34" charset="0"/>
              <a:buChar char="•"/>
            </a:pPr>
            <a:r>
              <a:rPr lang="en-GB" altLang="en-US" sz="1400" dirty="0" smtClean="0">
                <a:latin typeface="+mn-lt"/>
                <a:ea typeface="Roboto" pitchFamily="2" charset="0"/>
                <a:cs typeface="Arial" pitchFamily="34" charset="0"/>
              </a:rPr>
              <a:t>If </a:t>
            </a:r>
            <a:r>
              <a:rPr lang="en-GB" altLang="en-US" sz="1400" dirty="0">
                <a:latin typeface="+mn-lt"/>
                <a:ea typeface="Roboto" pitchFamily="2" charset="0"/>
                <a:cs typeface="Arial" pitchFamily="34" charset="0"/>
              </a:rPr>
              <a:t>“local” </a:t>
            </a:r>
            <a:r>
              <a:rPr lang="en-GB" altLang="en-US" sz="1400" dirty="0" smtClean="0">
                <a:latin typeface="+mn-lt"/>
                <a:ea typeface="Roboto" pitchFamily="2" charset="0"/>
                <a:cs typeface="Arial" pitchFamily="34" charset="0"/>
              </a:rPr>
              <a:t>population trends differed </a:t>
            </a:r>
            <a:r>
              <a:rPr lang="en-GB" altLang="en-US" sz="1400" dirty="0">
                <a:latin typeface="+mn-lt"/>
                <a:ea typeface="Roboto" pitchFamily="2" charset="0"/>
                <a:cs typeface="Arial" pitchFamily="34" charset="0"/>
              </a:rPr>
              <a:t>from the larger-scale trends across the Thames </a:t>
            </a:r>
            <a:r>
              <a:rPr lang="en-GB" altLang="en-US" sz="1400" dirty="0" smtClean="0">
                <a:latin typeface="+mn-lt"/>
                <a:ea typeface="Roboto" pitchFamily="2" charset="0"/>
                <a:cs typeface="Arial" pitchFamily="34" charset="0"/>
              </a:rPr>
              <a:t>Estuary</a:t>
            </a:r>
          </a:p>
          <a:p>
            <a:pPr marL="285750" indent="-285750">
              <a:lnSpc>
                <a:spcPct val="150000"/>
              </a:lnSpc>
              <a:spcBef>
                <a:spcPct val="20000"/>
              </a:spcBef>
              <a:buClr>
                <a:srgbClr val="2F75AB"/>
              </a:buClr>
              <a:buSzPct val="95000"/>
              <a:buFont typeface="Arial" pitchFamily="34" charset="0"/>
              <a:buChar char="•"/>
            </a:pPr>
            <a:r>
              <a:rPr lang="en-GB" altLang="en-US" sz="1400" dirty="0" smtClean="0">
                <a:latin typeface="+mn-lt"/>
                <a:ea typeface="Roboto" pitchFamily="2" charset="0"/>
                <a:cs typeface="Arial" pitchFamily="34" charset="0"/>
              </a:rPr>
              <a:t>Would also indicate suitability </a:t>
            </a:r>
            <a:r>
              <a:rPr lang="en-GB" altLang="en-US" sz="1400" dirty="0">
                <a:latin typeface="+mn-lt"/>
                <a:ea typeface="Roboto" pitchFamily="2" charset="0"/>
                <a:cs typeface="Arial" pitchFamily="34" charset="0"/>
              </a:rPr>
              <a:t>of </a:t>
            </a:r>
            <a:r>
              <a:rPr lang="en-GB" altLang="en-US" sz="1400" dirty="0" smtClean="0">
                <a:latin typeface="+mn-lt"/>
                <a:ea typeface="Roboto" pitchFamily="2" charset="0"/>
                <a:cs typeface="Arial" pitchFamily="34" charset="0"/>
              </a:rPr>
              <a:t>mitigation </a:t>
            </a:r>
            <a:r>
              <a:rPr lang="en-GB" altLang="en-US" sz="1400" dirty="0">
                <a:latin typeface="+mn-lt"/>
                <a:ea typeface="Roboto" pitchFamily="2" charset="0"/>
                <a:cs typeface="Arial" pitchFamily="34" charset="0"/>
              </a:rPr>
              <a:t>sites for compensating for lost </a:t>
            </a:r>
            <a:r>
              <a:rPr lang="en-GB" altLang="en-US" sz="1400" dirty="0" smtClean="0">
                <a:latin typeface="+mn-lt"/>
                <a:ea typeface="Roboto" pitchFamily="2" charset="0"/>
                <a:cs typeface="Arial" pitchFamily="34" charset="0"/>
              </a:rPr>
              <a:t>habitat</a:t>
            </a:r>
          </a:p>
          <a:p>
            <a:pPr marL="0" indent="0">
              <a:lnSpc>
                <a:spcPct val="150000"/>
              </a:lnSpc>
              <a:spcBef>
                <a:spcPct val="20000"/>
              </a:spcBef>
              <a:buClr>
                <a:srgbClr val="2F75AB"/>
              </a:buClr>
              <a:buSzPct val="95000"/>
            </a:pPr>
            <a:endParaRPr lang="en-GB" altLang="en-US" sz="1400" dirty="0" smtClean="0">
              <a:latin typeface="+mn-lt"/>
              <a:ea typeface="Roboto" pitchFamily="2" charset="0"/>
              <a:cs typeface="Arial" pitchFamily="34" charset="0"/>
            </a:endParaRPr>
          </a:p>
          <a:p>
            <a:pPr marL="0" indent="0">
              <a:lnSpc>
                <a:spcPct val="150000"/>
              </a:lnSpc>
              <a:spcBef>
                <a:spcPct val="20000"/>
              </a:spcBef>
              <a:buClr>
                <a:srgbClr val="2F75AB"/>
              </a:buClr>
              <a:buSzPct val="95000"/>
            </a:pPr>
            <a:r>
              <a:rPr lang="en-GB" altLang="en-US" sz="1400" b="1" dirty="0">
                <a:latin typeface="+mn-lt"/>
                <a:ea typeface="Roboto" pitchFamily="2" charset="0"/>
                <a:cs typeface="Arial" charset="0"/>
              </a:rPr>
              <a:t>Thames Estuary trends</a:t>
            </a:r>
          </a:p>
          <a:p>
            <a:pPr>
              <a:lnSpc>
                <a:spcPct val="150000"/>
              </a:lnSpc>
              <a:spcBef>
                <a:spcPct val="20000"/>
              </a:spcBef>
              <a:buClr>
                <a:srgbClr val="2F75AB"/>
              </a:buClr>
              <a:buSzPct val="95000"/>
              <a:buFont typeface="Arial" panose="020B0604020202020204" pitchFamily="34" charset="0"/>
              <a:buChar char="•"/>
            </a:pPr>
            <a:r>
              <a:rPr lang="en-GB" altLang="en-US" sz="1400" dirty="0">
                <a:latin typeface="+mn-lt"/>
                <a:ea typeface="Roboto" pitchFamily="2" charset="0"/>
                <a:cs typeface="Arial" charset="0"/>
              </a:rPr>
              <a:t>With the possible exception of 2010 – 2011, assemblage size has not changed between 1999 and </a:t>
            </a:r>
            <a:r>
              <a:rPr lang="en-GB" altLang="en-US" sz="1400" dirty="0" smtClean="0">
                <a:latin typeface="+mn-lt"/>
                <a:ea typeface="Roboto" pitchFamily="2" charset="0"/>
                <a:cs typeface="Arial" charset="0"/>
              </a:rPr>
              <a:t>2016/17</a:t>
            </a:r>
            <a:endParaRPr lang="en-GB" altLang="en-US" sz="14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r>
              <a:rPr lang="en-GB" altLang="en-US" sz="1400" dirty="0">
                <a:latin typeface="+mn-lt"/>
                <a:ea typeface="Roboto" pitchFamily="2" charset="0"/>
                <a:cs typeface="Arial" charset="0"/>
              </a:rPr>
              <a:t>There have been overall increases in the population sizes of avocet and black-tailed godwit, and decrease in population size of dunlin between 1999 and </a:t>
            </a:r>
            <a:r>
              <a:rPr lang="en-GB" altLang="en-US" sz="1400" dirty="0" smtClean="0">
                <a:latin typeface="+mn-lt"/>
                <a:ea typeface="Roboto" pitchFamily="2" charset="0"/>
                <a:cs typeface="Arial" charset="0"/>
              </a:rPr>
              <a:t>2010</a:t>
            </a:r>
            <a:endParaRPr lang="en-GB" altLang="en-US" sz="14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r>
              <a:rPr lang="en-GB" altLang="en-US" sz="1400" dirty="0">
                <a:latin typeface="+mn-lt"/>
                <a:ea typeface="Roboto" pitchFamily="2" charset="0"/>
                <a:cs typeface="Arial" charset="0"/>
              </a:rPr>
              <a:t>Since 2010 there have not been any significant changes in population sizes of avocet, black-tailed godwit or </a:t>
            </a:r>
            <a:r>
              <a:rPr lang="en-GB" altLang="en-US" sz="1400" dirty="0" smtClean="0">
                <a:latin typeface="+mn-lt"/>
                <a:ea typeface="Roboto" pitchFamily="2" charset="0"/>
                <a:cs typeface="Arial" charset="0"/>
              </a:rPr>
              <a:t>dunlin</a:t>
            </a:r>
          </a:p>
          <a:p>
            <a:pPr marL="0" indent="0">
              <a:lnSpc>
                <a:spcPct val="150000"/>
              </a:lnSpc>
              <a:spcBef>
                <a:spcPct val="20000"/>
              </a:spcBef>
              <a:buClr>
                <a:srgbClr val="2F75AB"/>
              </a:buClr>
              <a:buSzPct val="95000"/>
            </a:pPr>
            <a:endParaRPr lang="en-GB" altLang="en-US" sz="1400" dirty="0" smtClean="0">
              <a:latin typeface="+mn-lt"/>
              <a:ea typeface="Roboto" pitchFamily="2" charset="0"/>
              <a:cs typeface="Arial" charset="0"/>
            </a:endParaRPr>
          </a:p>
          <a:p>
            <a:pPr marL="0" indent="0">
              <a:lnSpc>
                <a:spcPct val="150000"/>
              </a:lnSpc>
              <a:spcBef>
                <a:spcPct val="20000"/>
              </a:spcBef>
              <a:buClr>
                <a:srgbClr val="2F75AB"/>
              </a:buClr>
              <a:buSzPct val="95000"/>
            </a:pPr>
            <a:r>
              <a:rPr lang="en-GB" altLang="en-US" sz="1400" b="1" dirty="0" smtClean="0">
                <a:latin typeface="+mn-lt"/>
                <a:ea typeface="Roboto" pitchFamily="2" charset="0"/>
                <a:cs typeface="Arial" charset="0"/>
              </a:rPr>
              <a:t>“Local” trends </a:t>
            </a:r>
            <a:r>
              <a:rPr lang="en-GB" altLang="en-US" sz="1400" b="1" dirty="0">
                <a:latin typeface="+mn-lt"/>
                <a:ea typeface="Roboto" pitchFamily="2" charset="0"/>
                <a:cs typeface="Arial" charset="0"/>
              </a:rPr>
              <a:t>in Northern Mucking Flats, Stanford Wharf and Salt Fleet Flats </a:t>
            </a:r>
          </a:p>
          <a:p>
            <a:pPr>
              <a:lnSpc>
                <a:spcPct val="150000"/>
              </a:lnSpc>
              <a:spcBef>
                <a:spcPct val="20000"/>
              </a:spcBef>
              <a:buClr>
                <a:srgbClr val="2F75AB"/>
              </a:buClr>
              <a:buSzPct val="95000"/>
              <a:buFont typeface="Arial" panose="020B0604020202020204" pitchFamily="34" charset="0"/>
              <a:buChar char="•"/>
            </a:pPr>
            <a:r>
              <a:rPr lang="en-GB" altLang="en-US" sz="1400" dirty="0">
                <a:latin typeface="+mn-lt"/>
                <a:ea typeface="Roboto" pitchFamily="2" charset="0"/>
                <a:cs typeface="Arial" charset="0"/>
              </a:rPr>
              <a:t>Patterns in bird numbers mirrored the larger scale changes across the Thames </a:t>
            </a:r>
            <a:r>
              <a:rPr lang="en-GB" altLang="en-US" sz="1400" dirty="0" smtClean="0">
                <a:latin typeface="+mn-lt"/>
                <a:ea typeface="Roboto" pitchFamily="2" charset="0"/>
                <a:cs typeface="Arial" charset="0"/>
              </a:rPr>
              <a:t>Estuary</a:t>
            </a:r>
            <a:endParaRPr lang="en-GB" altLang="en-US" sz="14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1400" dirty="0">
              <a:latin typeface="+mn-lt"/>
              <a:ea typeface="Roboto" pitchFamily="2" charset="0"/>
              <a:cs typeface="Arial" charset="0"/>
            </a:endParaRPr>
          </a:p>
          <a:p>
            <a:pPr marL="0" indent="0">
              <a:lnSpc>
                <a:spcPct val="150000"/>
              </a:lnSpc>
              <a:spcBef>
                <a:spcPct val="20000"/>
              </a:spcBef>
              <a:buClr>
                <a:srgbClr val="2F75AB"/>
              </a:buClr>
              <a:buSzPct val="95000"/>
            </a:pPr>
            <a:endParaRPr lang="en-GB" altLang="en-US" sz="1400" dirty="0" smtClean="0">
              <a:latin typeface="+mn-lt"/>
              <a:ea typeface="Roboto" pitchFamily="2" charset="0"/>
              <a:cs typeface="Arial" charset="0"/>
            </a:endParaRPr>
          </a:p>
          <a:p>
            <a:pPr marL="0" indent="0">
              <a:lnSpc>
                <a:spcPct val="150000"/>
              </a:lnSpc>
              <a:spcBef>
                <a:spcPct val="20000"/>
              </a:spcBef>
              <a:buClr>
                <a:srgbClr val="2F75AB"/>
              </a:buClr>
              <a:buSzPct val="95000"/>
            </a:pPr>
            <a:endParaRPr lang="en-GB" altLang="en-US" sz="1000" dirty="0" smtClean="0">
              <a:latin typeface="+mn-lt"/>
              <a:ea typeface="Roboto" pitchFamily="2" charset="0"/>
              <a:cs typeface="Arial"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141117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ea typeface="Roboto Black" pitchFamily="2" charset="0"/>
                <a:cs typeface="Arial" charset="0"/>
              </a:rPr>
              <a:t>Conclusions 2 of 2</a:t>
            </a:r>
            <a:endParaRPr lang="en-GB" altLang="en-US" sz="2800" dirty="0">
              <a:solidFill>
                <a:schemeClr val="bg1"/>
              </a:solidFill>
              <a:ea typeface="Roboto" pitchFamily="2" charset="0"/>
              <a:cs typeface="Arial" charset="0"/>
            </a:endParaRPr>
          </a:p>
        </p:txBody>
      </p:sp>
      <p:sp>
        <p:nvSpPr>
          <p:cNvPr id="10" name="Content Placeholder 2"/>
          <p:cNvSpPr txBox="1">
            <a:spLocks/>
          </p:cNvSpPr>
          <p:nvPr/>
        </p:nvSpPr>
        <p:spPr bwMode="auto">
          <a:xfrm>
            <a:off x="367878" y="1340768"/>
            <a:ext cx="8452594" cy="464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150000"/>
              </a:lnSpc>
              <a:spcBef>
                <a:spcPct val="20000"/>
              </a:spcBef>
              <a:buClr>
                <a:srgbClr val="2F75AB"/>
              </a:buClr>
              <a:buSzPct val="95000"/>
            </a:pPr>
            <a:r>
              <a:rPr lang="en-GB" altLang="en-US" sz="1400" b="1" dirty="0" smtClean="0">
                <a:latin typeface="+mn-lt"/>
                <a:ea typeface="Roboto" pitchFamily="2" charset="0"/>
                <a:cs typeface="Arial" charset="0"/>
              </a:rPr>
              <a:t>Comparison with target mean peak assemblage</a:t>
            </a:r>
          </a:p>
          <a:p>
            <a:pPr marL="285750" indent="-285750">
              <a:lnSpc>
                <a:spcPct val="150000"/>
              </a:lnSpc>
              <a:spcBef>
                <a:spcPct val="20000"/>
              </a:spcBef>
              <a:buClr>
                <a:srgbClr val="2F75AB"/>
              </a:buClr>
              <a:buSzPct val="95000"/>
              <a:buFont typeface="Arial" pitchFamily="34" charset="0"/>
              <a:buChar char="•"/>
            </a:pPr>
            <a:r>
              <a:rPr lang="en-GB" altLang="en-US" sz="1400" dirty="0" smtClean="0">
                <a:latin typeface="+mn-lt"/>
                <a:ea typeface="Roboto" pitchFamily="2" charset="0"/>
                <a:cs typeface="Arial" charset="0"/>
              </a:rPr>
              <a:t>Latest </a:t>
            </a:r>
            <a:r>
              <a:rPr lang="en-GB" altLang="en-US" sz="1400" dirty="0">
                <a:latin typeface="+mn-lt"/>
                <a:ea typeface="Roboto" pitchFamily="2" charset="0"/>
                <a:cs typeface="Arial" charset="0"/>
              </a:rPr>
              <a:t>overall 5-year mean peak assemblage across the sites is 6852 </a:t>
            </a:r>
            <a:r>
              <a:rPr lang="en-GB" altLang="en-US" sz="1400" dirty="0" smtClean="0">
                <a:latin typeface="+mn-lt"/>
                <a:ea typeface="Roboto" pitchFamily="2" charset="0"/>
                <a:cs typeface="Arial" charset="0"/>
              </a:rPr>
              <a:t>birds</a:t>
            </a:r>
          </a:p>
          <a:p>
            <a:pPr marL="285750" indent="-285750">
              <a:lnSpc>
                <a:spcPct val="150000"/>
              </a:lnSpc>
              <a:spcBef>
                <a:spcPct val="20000"/>
              </a:spcBef>
              <a:buClr>
                <a:srgbClr val="2F75AB"/>
              </a:buClr>
              <a:buSzPct val="95000"/>
              <a:buFont typeface="Arial" pitchFamily="34" charset="0"/>
              <a:buChar char="•"/>
            </a:pPr>
            <a:r>
              <a:rPr lang="en-GB" altLang="en-US" sz="1400" dirty="0" smtClean="0">
                <a:latin typeface="+mn-lt"/>
                <a:ea typeface="Roboto" pitchFamily="2" charset="0"/>
                <a:cs typeface="Arial" charset="0"/>
              </a:rPr>
              <a:t>This </a:t>
            </a:r>
            <a:r>
              <a:rPr lang="en-GB" altLang="en-US" sz="1400" dirty="0">
                <a:latin typeface="+mn-lt"/>
                <a:ea typeface="Roboto" pitchFamily="2" charset="0"/>
                <a:cs typeface="Arial" charset="0"/>
              </a:rPr>
              <a:t>is below the target mean assemblage of 7900 </a:t>
            </a:r>
            <a:r>
              <a:rPr lang="en-GB" altLang="en-US" sz="1400" dirty="0" smtClean="0">
                <a:latin typeface="+mn-lt"/>
                <a:ea typeface="Roboto" pitchFamily="2" charset="0"/>
                <a:cs typeface="Arial" charset="0"/>
              </a:rPr>
              <a:t>birds, </a:t>
            </a:r>
            <a:r>
              <a:rPr lang="en-GB" altLang="en-US" sz="1400" dirty="0">
                <a:latin typeface="+mn-lt"/>
                <a:ea typeface="Roboto" pitchFamily="2" charset="0"/>
                <a:cs typeface="Arial" charset="0"/>
              </a:rPr>
              <a:t>although the latest peak assemblage count during the most recent winter of 2016/17 is 10106 </a:t>
            </a:r>
            <a:r>
              <a:rPr lang="en-GB" altLang="en-US" sz="1400" dirty="0" smtClean="0">
                <a:latin typeface="+mn-lt"/>
                <a:ea typeface="Roboto" pitchFamily="2" charset="0"/>
                <a:cs typeface="Arial" charset="0"/>
              </a:rPr>
              <a:t>birds, largely </a:t>
            </a:r>
            <a:r>
              <a:rPr lang="en-GB" altLang="en-US" sz="1400" dirty="0">
                <a:latin typeface="+mn-lt"/>
                <a:ea typeface="Roboto" pitchFamily="2" charset="0"/>
                <a:cs typeface="Arial" charset="0"/>
              </a:rPr>
              <a:t>due to high numbers of birds present in the newly created site at Salt Fleet </a:t>
            </a:r>
            <a:r>
              <a:rPr lang="en-GB" altLang="en-US" sz="1400" dirty="0" smtClean="0">
                <a:latin typeface="+mn-lt"/>
                <a:ea typeface="Roboto" pitchFamily="2" charset="0"/>
                <a:cs typeface="Arial" charset="0"/>
              </a:rPr>
              <a:t>Flats</a:t>
            </a:r>
          </a:p>
          <a:p>
            <a:pPr marL="285750" indent="-285750">
              <a:lnSpc>
                <a:spcPct val="150000"/>
              </a:lnSpc>
              <a:spcBef>
                <a:spcPct val="20000"/>
              </a:spcBef>
              <a:buClr>
                <a:srgbClr val="2F75AB"/>
              </a:buClr>
              <a:buSzPct val="95000"/>
              <a:buFont typeface="Arial" pitchFamily="34" charset="0"/>
              <a:buChar char="•"/>
            </a:pPr>
            <a:r>
              <a:rPr lang="en-GB" altLang="en-US" sz="1400" dirty="0" smtClean="0">
                <a:latin typeface="+mn-lt"/>
                <a:ea typeface="Roboto" pitchFamily="2" charset="0"/>
                <a:cs typeface="Arial" charset="0"/>
              </a:rPr>
              <a:t>Considerable year to year variation in numbers, both “locally” and in the Thames more widely</a:t>
            </a:r>
            <a:endParaRPr lang="en-GB" altLang="en-US" sz="1400" dirty="0">
              <a:latin typeface="+mn-lt"/>
              <a:ea typeface="Roboto" pitchFamily="2" charset="0"/>
              <a:cs typeface="Arial" charset="0"/>
            </a:endParaRPr>
          </a:p>
          <a:p>
            <a:pPr marL="0" indent="0">
              <a:lnSpc>
                <a:spcPct val="150000"/>
              </a:lnSpc>
              <a:spcBef>
                <a:spcPct val="20000"/>
              </a:spcBef>
              <a:buClr>
                <a:srgbClr val="2F75AB"/>
              </a:buClr>
              <a:buSzPct val="95000"/>
            </a:pPr>
            <a:endParaRPr lang="en-GB" altLang="en-US" sz="1400" dirty="0">
              <a:latin typeface="+mn-lt"/>
              <a:ea typeface="Roboto" pitchFamily="2" charset="0"/>
              <a:cs typeface="Arial" charset="0"/>
            </a:endParaRPr>
          </a:p>
          <a:p>
            <a:pPr marL="0" indent="0">
              <a:lnSpc>
                <a:spcPct val="150000"/>
              </a:lnSpc>
              <a:spcBef>
                <a:spcPct val="20000"/>
              </a:spcBef>
              <a:buClr>
                <a:srgbClr val="2F75AB"/>
              </a:buClr>
              <a:buSzPct val="95000"/>
            </a:pPr>
            <a:r>
              <a:rPr lang="en-GB" altLang="en-US" sz="1400" b="1" dirty="0" smtClean="0">
                <a:latin typeface="+mn-lt"/>
                <a:ea typeface="Roboto" pitchFamily="2" charset="0"/>
                <a:cs typeface="Arial" charset="0"/>
              </a:rPr>
              <a:t>Measuring </a:t>
            </a:r>
            <a:r>
              <a:rPr lang="en-GB" altLang="en-US" sz="1400" b="1" dirty="0" smtClean="0">
                <a:latin typeface="+mn-lt"/>
                <a:ea typeface="Roboto" pitchFamily="2" charset="0"/>
                <a:cs typeface="Arial" charset="0"/>
              </a:rPr>
              <a:t>site quality more directly</a:t>
            </a:r>
          </a:p>
          <a:p>
            <a:pPr>
              <a:lnSpc>
                <a:spcPct val="150000"/>
              </a:lnSpc>
              <a:spcBef>
                <a:spcPct val="20000"/>
              </a:spcBef>
              <a:buClr>
                <a:srgbClr val="2F75AB"/>
              </a:buClr>
              <a:buSzPct val="95000"/>
              <a:buFont typeface="Arial" panose="020B0604020202020204" pitchFamily="34" charset="0"/>
              <a:buChar char="•"/>
            </a:pPr>
            <a:r>
              <a:rPr lang="en-GB" altLang="en-US" sz="1400" dirty="0" smtClean="0">
                <a:latin typeface="+mn-lt"/>
                <a:ea typeface="Roboto" pitchFamily="2" charset="0"/>
                <a:cs typeface="Arial" charset="0"/>
              </a:rPr>
              <a:t>On-going </a:t>
            </a:r>
            <a:r>
              <a:rPr lang="en-GB" altLang="en-US" sz="1400" dirty="0">
                <a:latin typeface="+mn-lt"/>
                <a:ea typeface="Roboto" pitchFamily="2" charset="0"/>
                <a:cs typeface="Arial" charset="0"/>
              </a:rPr>
              <a:t>invertebrate surveys </a:t>
            </a:r>
            <a:r>
              <a:rPr lang="en-GB" altLang="en-US" sz="1400" dirty="0" smtClean="0">
                <a:latin typeface="+mn-lt"/>
                <a:ea typeface="Roboto" pitchFamily="2" charset="0"/>
                <a:cs typeface="Arial" charset="0"/>
              </a:rPr>
              <a:t>are important </a:t>
            </a:r>
            <a:r>
              <a:rPr lang="en-GB" altLang="en-US" sz="1400" dirty="0">
                <a:latin typeface="+mn-lt"/>
                <a:ea typeface="Roboto" pitchFamily="2" charset="0"/>
                <a:cs typeface="Arial" charset="0"/>
              </a:rPr>
              <a:t>to determine the rate with which bird prey species colonise Stanford Wharf and Salt Fleet </a:t>
            </a:r>
            <a:r>
              <a:rPr lang="en-GB" altLang="en-US" sz="1400" dirty="0" smtClean="0">
                <a:latin typeface="+mn-lt"/>
                <a:ea typeface="Roboto" pitchFamily="2" charset="0"/>
                <a:cs typeface="Arial" charset="0"/>
              </a:rPr>
              <a:t>Flats.</a:t>
            </a:r>
          </a:p>
          <a:p>
            <a:pPr>
              <a:lnSpc>
                <a:spcPct val="150000"/>
              </a:lnSpc>
              <a:spcBef>
                <a:spcPct val="20000"/>
              </a:spcBef>
              <a:buClr>
                <a:srgbClr val="2F75AB"/>
              </a:buClr>
              <a:buSzPct val="95000"/>
              <a:buFont typeface="Arial" panose="020B0604020202020204" pitchFamily="34" charset="0"/>
              <a:buChar char="•"/>
            </a:pPr>
            <a:r>
              <a:rPr lang="en-GB" altLang="en-US" sz="1400" dirty="0" smtClean="0">
                <a:latin typeface="+mn-lt"/>
                <a:ea typeface="Roboto" pitchFamily="2" charset="0"/>
                <a:cs typeface="Arial" charset="0"/>
              </a:rPr>
              <a:t>Size </a:t>
            </a:r>
            <a:r>
              <a:rPr lang="en-GB" altLang="en-US" sz="1400" dirty="0">
                <a:latin typeface="+mn-lt"/>
                <a:ea typeface="Roboto" pitchFamily="2" charset="0"/>
                <a:cs typeface="Arial" charset="0"/>
              </a:rPr>
              <a:t>of invertebrates </a:t>
            </a:r>
            <a:r>
              <a:rPr lang="en-GB" altLang="en-US" sz="1400" dirty="0" smtClean="0">
                <a:latin typeface="+mn-lt"/>
                <a:ea typeface="Roboto" pitchFamily="2" charset="0"/>
                <a:cs typeface="Arial" charset="0"/>
              </a:rPr>
              <a:t>of </a:t>
            </a:r>
            <a:r>
              <a:rPr lang="en-GB" altLang="en-US" sz="1400" dirty="0">
                <a:latin typeface="+mn-lt"/>
                <a:ea typeface="Roboto" pitchFamily="2" charset="0"/>
                <a:cs typeface="Arial" charset="0"/>
              </a:rPr>
              <a:t>particular </a:t>
            </a:r>
            <a:r>
              <a:rPr lang="en-GB" altLang="en-US" sz="1400" dirty="0" smtClean="0">
                <a:latin typeface="+mn-lt"/>
                <a:ea typeface="Roboto" pitchFamily="2" charset="0"/>
                <a:cs typeface="Arial" charset="0"/>
              </a:rPr>
              <a:t>importance, </a:t>
            </a:r>
            <a:r>
              <a:rPr lang="en-GB" altLang="en-US" sz="1400" dirty="0">
                <a:latin typeface="+mn-lt"/>
                <a:ea typeface="Roboto" pitchFamily="2" charset="0"/>
                <a:cs typeface="Arial" charset="0"/>
              </a:rPr>
              <a:t>as larger invertebrates tend to be more profitable for the birds</a:t>
            </a:r>
            <a:r>
              <a:rPr lang="en-GB" altLang="en-US" sz="1400" dirty="0" smtClean="0">
                <a:latin typeface="+mn-lt"/>
                <a:ea typeface="Roboto" pitchFamily="2" charset="0"/>
                <a:cs typeface="Arial" charset="0"/>
              </a:rPr>
              <a:t>.</a:t>
            </a:r>
          </a:p>
          <a:p>
            <a:pPr marL="0" indent="0">
              <a:lnSpc>
                <a:spcPct val="150000"/>
              </a:lnSpc>
              <a:spcBef>
                <a:spcPct val="20000"/>
              </a:spcBef>
              <a:buClr>
                <a:srgbClr val="2F75AB"/>
              </a:buClr>
              <a:buSzPct val="95000"/>
            </a:pPr>
            <a:r>
              <a:rPr lang="en-GB" altLang="en-US" sz="1400" dirty="0" smtClean="0">
                <a:latin typeface="+mn-lt"/>
                <a:ea typeface="Roboto" pitchFamily="2" charset="0"/>
                <a:cs typeface="Arial" charset="0"/>
              </a:rPr>
              <a:t> </a:t>
            </a:r>
            <a:endParaRPr lang="en-GB" altLang="en-US" sz="1400" dirty="0">
              <a:latin typeface="+mn-lt"/>
              <a:ea typeface="Roboto" pitchFamily="2" charset="0"/>
              <a:cs typeface="Arial" charset="0"/>
            </a:endParaRPr>
          </a:p>
          <a:p>
            <a:pPr marL="0" indent="0">
              <a:lnSpc>
                <a:spcPct val="150000"/>
              </a:lnSpc>
              <a:spcBef>
                <a:spcPct val="20000"/>
              </a:spcBef>
              <a:buClr>
                <a:srgbClr val="2F75AB"/>
              </a:buClr>
              <a:buSzPct val="95000"/>
            </a:pPr>
            <a:endParaRPr lang="en-GB" altLang="en-US" sz="1400" dirty="0">
              <a:latin typeface="+mn-lt"/>
              <a:ea typeface="Roboto" pitchFamily="2" charset="0"/>
              <a:cs typeface="Arial"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144084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London Gateway Consent </a:t>
            </a:r>
            <a:r>
              <a:rPr lang="mr-IN" altLang="en-US" sz="2800" b="1" dirty="0" smtClean="0">
                <a:solidFill>
                  <a:schemeClr val="bg1"/>
                </a:solidFill>
                <a:latin typeface="+mn-lt"/>
                <a:ea typeface="Roboto Black" pitchFamily="2" charset="0"/>
                <a:cs typeface="Arial" charset="0"/>
              </a:rPr>
              <a:t>–</a:t>
            </a:r>
            <a:r>
              <a:rPr lang="en-GB" altLang="en-US" sz="2800" b="1" dirty="0" smtClean="0">
                <a:solidFill>
                  <a:schemeClr val="bg1"/>
                </a:solidFill>
                <a:latin typeface="+mn-lt"/>
                <a:ea typeface="Roboto Black" pitchFamily="2" charset="0"/>
                <a:cs typeface="Arial" charset="0"/>
              </a:rPr>
              <a:t> Clause 10.5.4</a:t>
            </a:r>
            <a:endParaRPr lang="en-GB" altLang="en-US" sz="2800" dirty="0">
              <a:solidFill>
                <a:schemeClr val="bg1"/>
              </a:solidFill>
              <a:latin typeface="+mn-lt"/>
              <a:ea typeface="Roboto" pitchFamily="2" charset="0"/>
              <a:cs typeface="Arial" charset="0"/>
            </a:endParaRPr>
          </a:p>
        </p:txBody>
      </p:sp>
      <p:sp>
        <p:nvSpPr>
          <p:cNvPr id="8" name="Content Placeholder 2"/>
          <p:cNvSpPr txBox="1">
            <a:spLocks/>
          </p:cNvSpPr>
          <p:nvPr/>
        </p:nvSpPr>
        <p:spPr bwMode="auto">
          <a:xfrm>
            <a:off x="179512" y="1690688"/>
            <a:ext cx="8784976"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150000"/>
              </a:lnSpc>
              <a:spcBef>
                <a:spcPct val="20000"/>
              </a:spcBef>
              <a:buClr>
                <a:srgbClr val="59B5A0"/>
              </a:buClr>
              <a:buSzPct val="95000"/>
            </a:pPr>
            <a:r>
              <a:rPr lang="en-GB" altLang="en-US" i="1" dirty="0">
                <a:latin typeface="+mn-lt"/>
                <a:ea typeface="Roboto" pitchFamily="2" charset="0"/>
                <a:cs typeface="Arial" charset="0"/>
              </a:rPr>
              <a:t>The Harbour Authority will, </a:t>
            </a:r>
            <a:r>
              <a:rPr lang="en-GB" altLang="en-US" i="1" dirty="0" smtClean="0">
                <a:latin typeface="+mn-lt"/>
                <a:ea typeface="Roboto" pitchFamily="2" charset="0"/>
                <a:cs typeface="Arial" charset="0"/>
              </a:rPr>
              <a:t>using all reasonable endeavours, </a:t>
            </a:r>
            <a:r>
              <a:rPr lang="en-GB" altLang="en-US" i="1" dirty="0">
                <a:latin typeface="+mn-lt"/>
                <a:ea typeface="Roboto" pitchFamily="2" charset="0"/>
                <a:cs typeface="Arial" charset="0"/>
              </a:rPr>
              <a:t>seek to achieve at Sites A and X, in combination with northern Mucking Flats, the necessary intertidal habitat to support such an assemblage of wintering waterfowl. The initial target against which the success of the mitigation and compensation will be assessed shall be that the sites in combination support an assemblage of wintering waterfowl at low tide comprising, on a 5-year mean peak basis at least 7900 birds made up of, in particular, avocet, dunlin and black-tailed godwit in similar proportions to those supported by North Mucking during the winters of 1999/2000 to 2002/2003 (considered in the context of the wider population trends). The target for the overall assemblage have been derived from low water count data for the four winter periods 1999/2000 to 2002/2003 see attached Table B</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36009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London Gateway Consent </a:t>
            </a:r>
            <a:r>
              <a:rPr lang="mr-IN" altLang="en-US" sz="2800" b="1" dirty="0" smtClean="0">
                <a:solidFill>
                  <a:schemeClr val="bg1"/>
                </a:solidFill>
                <a:latin typeface="+mn-lt"/>
                <a:ea typeface="Roboto Black" pitchFamily="2" charset="0"/>
                <a:cs typeface="Arial" charset="0"/>
              </a:rPr>
              <a:t>–</a:t>
            </a:r>
            <a:r>
              <a:rPr lang="en-GB" altLang="en-US" sz="2800" b="1" dirty="0" smtClean="0">
                <a:solidFill>
                  <a:schemeClr val="bg1"/>
                </a:solidFill>
                <a:latin typeface="+mn-lt"/>
                <a:ea typeface="Roboto Black" pitchFamily="2" charset="0"/>
                <a:cs typeface="Arial" charset="0"/>
              </a:rPr>
              <a:t> Clause 10.5.4</a:t>
            </a:r>
            <a:endParaRPr lang="en-GB" altLang="en-US" sz="2800" dirty="0">
              <a:solidFill>
                <a:schemeClr val="bg1"/>
              </a:solidFill>
              <a:latin typeface="+mn-lt"/>
              <a:ea typeface="Roboto" pitchFamily="2" charset="0"/>
              <a:cs typeface="Arial" charset="0"/>
            </a:endParaRPr>
          </a:p>
        </p:txBody>
      </p:sp>
      <p:sp>
        <p:nvSpPr>
          <p:cNvPr id="8" name="Content Placeholder 2"/>
          <p:cNvSpPr txBox="1">
            <a:spLocks/>
          </p:cNvSpPr>
          <p:nvPr/>
        </p:nvSpPr>
        <p:spPr bwMode="auto">
          <a:xfrm>
            <a:off x="179512" y="1690688"/>
            <a:ext cx="8784976"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150000"/>
              </a:lnSpc>
              <a:spcBef>
                <a:spcPct val="20000"/>
              </a:spcBef>
              <a:buClr>
                <a:srgbClr val="59B5A0"/>
              </a:buClr>
              <a:buSzPct val="95000"/>
            </a:pPr>
            <a:r>
              <a:rPr lang="en-GB" altLang="en-US" i="1" dirty="0">
                <a:solidFill>
                  <a:schemeClr val="bg1">
                    <a:lumMod val="75000"/>
                  </a:schemeClr>
                </a:solidFill>
                <a:latin typeface="+mn-lt"/>
                <a:ea typeface="Roboto" pitchFamily="2" charset="0"/>
                <a:cs typeface="Arial" charset="0"/>
              </a:rPr>
              <a:t>The Harbour Authority will, </a:t>
            </a:r>
            <a:r>
              <a:rPr lang="en-GB" altLang="en-US" i="1" dirty="0" smtClean="0">
                <a:solidFill>
                  <a:schemeClr val="bg1">
                    <a:lumMod val="75000"/>
                  </a:schemeClr>
                </a:solidFill>
                <a:latin typeface="+mn-lt"/>
                <a:ea typeface="Roboto" pitchFamily="2" charset="0"/>
                <a:cs typeface="Arial" charset="0"/>
              </a:rPr>
              <a:t>using all reasonable endeavours, </a:t>
            </a:r>
            <a:r>
              <a:rPr lang="en-GB" altLang="en-US" i="1" dirty="0">
                <a:solidFill>
                  <a:schemeClr val="bg1">
                    <a:lumMod val="75000"/>
                  </a:schemeClr>
                </a:solidFill>
                <a:latin typeface="+mn-lt"/>
                <a:ea typeface="Roboto" pitchFamily="2" charset="0"/>
                <a:cs typeface="Arial" charset="0"/>
              </a:rPr>
              <a:t>seek to achieve at </a:t>
            </a:r>
            <a:r>
              <a:rPr lang="en-GB" altLang="en-US" i="1" dirty="0">
                <a:latin typeface="+mn-lt"/>
                <a:ea typeface="Roboto" pitchFamily="2" charset="0"/>
                <a:cs typeface="Arial" charset="0"/>
              </a:rPr>
              <a:t>Sites A and X, in combination with northern Mucking Flats, </a:t>
            </a:r>
            <a:r>
              <a:rPr lang="en-GB" altLang="en-US" i="1" dirty="0">
                <a:solidFill>
                  <a:schemeClr val="bg1">
                    <a:lumMod val="75000"/>
                  </a:schemeClr>
                </a:solidFill>
                <a:latin typeface="+mn-lt"/>
                <a:ea typeface="Roboto" pitchFamily="2" charset="0"/>
                <a:cs typeface="Arial" charset="0"/>
              </a:rPr>
              <a:t>the necessary intertidal habitat to support such an assemblage of wintering waterfowl. The initial target against which the success of the mitigation and compensation will be assessed shall be that the sites in combination support an assemblage of wintering waterfowl at low tide comprising, </a:t>
            </a:r>
            <a:r>
              <a:rPr lang="en-GB" altLang="en-US" i="1" dirty="0">
                <a:latin typeface="+mn-lt"/>
                <a:ea typeface="Roboto" pitchFamily="2" charset="0"/>
                <a:cs typeface="Arial" charset="0"/>
              </a:rPr>
              <a:t>on a 5-year mean peak basis at least 7900 birds made up of, in particular, avocet, dunlin and black-tailed godwit in similar proportions to those supported by North Mucking during the winters of 1999/2000 to 2002/2003 </a:t>
            </a:r>
            <a:r>
              <a:rPr lang="en-GB" altLang="en-US" i="1" dirty="0">
                <a:solidFill>
                  <a:schemeClr val="bg1">
                    <a:lumMod val="75000"/>
                  </a:schemeClr>
                </a:solidFill>
                <a:latin typeface="+mn-lt"/>
                <a:ea typeface="Roboto" pitchFamily="2" charset="0"/>
                <a:cs typeface="Arial" charset="0"/>
              </a:rPr>
              <a:t>(considered in the context of the wider population trends). The target for the overall assemblage have been derived from low water count data for the four winter periods 1999/2000 to 2002/2003 see attached Table B</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Tree>
    <p:extLst>
      <p:ext uri="{BB962C8B-B14F-4D97-AF65-F5344CB8AC3E}">
        <p14:creationId xmlns:p14="http://schemas.microsoft.com/office/powerpoint/2010/main" val="95083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Bird data from three areas used</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367878" y="1412776"/>
            <a:ext cx="8092554" cy="45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1600" b="1" dirty="0" smtClean="0">
                <a:latin typeface="+mn-lt"/>
                <a:ea typeface="Roboto" pitchFamily="2" charset="0"/>
                <a:cs typeface="Arial" charset="0"/>
              </a:rPr>
              <a:t>Northern </a:t>
            </a:r>
            <a:r>
              <a:rPr lang="en-GB" altLang="en-US" sz="1600" b="1" dirty="0">
                <a:latin typeface="+mn-lt"/>
                <a:ea typeface="Roboto" pitchFamily="2" charset="0"/>
                <a:cs typeface="Arial" charset="0"/>
              </a:rPr>
              <a:t>Mucking </a:t>
            </a:r>
            <a:r>
              <a:rPr lang="en-GB" altLang="en-US" sz="1600" b="1" dirty="0" smtClean="0">
                <a:latin typeface="+mn-lt"/>
                <a:ea typeface="Roboto" pitchFamily="2" charset="0"/>
                <a:cs typeface="Arial" charset="0"/>
              </a:rPr>
              <a:t>Flats</a:t>
            </a:r>
            <a:br>
              <a:rPr lang="en-GB" altLang="en-US" sz="1600" b="1" dirty="0" smtClean="0">
                <a:latin typeface="+mn-lt"/>
                <a:ea typeface="Roboto" pitchFamily="2" charset="0"/>
                <a:cs typeface="Arial" charset="0"/>
              </a:rPr>
            </a:br>
            <a:r>
              <a:rPr lang="en-GB" altLang="en-US" sz="1600" dirty="0" smtClean="0">
                <a:latin typeface="+mn-lt"/>
                <a:ea typeface="Roboto" pitchFamily="2" charset="0"/>
                <a:cs typeface="Arial" charset="0"/>
              </a:rPr>
              <a:t>- intertidal </a:t>
            </a:r>
            <a:r>
              <a:rPr lang="en-GB" altLang="en-US" sz="1600" dirty="0">
                <a:latin typeface="+mn-lt"/>
                <a:ea typeface="Roboto" pitchFamily="2" charset="0"/>
                <a:cs typeface="Arial" charset="0"/>
              </a:rPr>
              <a:t>habitat within the northern Thames Estuary, a proportion </a:t>
            </a:r>
            <a:r>
              <a:rPr lang="en-GB" altLang="en-US" sz="1600" dirty="0" smtClean="0">
                <a:latin typeface="+mn-lt"/>
                <a:ea typeface="Roboto" pitchFamily="2" charset="0"/>
                <a:cs typeface="Arial" charset="0"/>
              </a:rPr>
              <a:t>removed </a:t>
            </a:r>
            <a:r>
              <a:rPr lang="en-GB" altLang="en-US" sz="1600" dirty="0">
                <a:latin typeface="+mn-lt"/>
                <a:ea typeface="Roboto" pitchFamily="2" charset="0"/>
                <a:cs typeface="Arial" charset="0"/>
              </a:rPr>
              <a:t>by the London Gateway </a:t>
            </a:r>
            <a:r>
              <a:rPr lang="en-GB" altLang="en-US" sz="1600" dirty="0" smtClean="0">
                <a:latin typeface="+mn-lt"/>
                <a:ea typeface="Roboto" pitchFamily="2" charset="0"/>
                <a:cs typeface="Arial" charset="0"/>
              </a:rPr>
              <a:t>development</a:t>
            </a:r>
          </a:p>
          <a:p>
            <a:pPr>
              <a:lnSpc>
                <a:spcPct val="150000"/>
              </a:lnSpc>
              <a:spcBef>
                <a:spcPct val="20000"/>
              </a:spcBef>
              <a:buClr>
                <a:srgbClr val="2F75AB"/>
              </a:buClr>
              <a:buSzPct val="95000"/>
              <a:buFont typeface="Arial" panose="020B0604020202020204" pitchFamily="34" charset="0"/>
              <a:buChar char="•"/>
            </a:pPr>
            <a:r>
              <a:rPr lang="en-GB" altLang="en-US" sz="1600" b="1" dirty="0" smtClean="0">
                <a:latin typeface="+mn-lt"/>
                <a:ea typeface="Roboto" pitchFamily="2" charset="0"/>
                <a:cs typeface="Arial" charset="0"/>
              </a:rPr>
              <a:t>Stanford </a:t>
            </a:r>
            <a:r>
              <a:rPr lang="en-GB" altLang="en-US" sz="1600" b="1" dirty="0">
                <a:latin typeface="+mn-lt"/>
                <a:ea typeface="Roboto" pitchFamily="2" charset="0"/>
                <a:cs typeface="Arial" charset="0"/>
              </a:rPr>
              <a:t>Wharf </a:t>
            </a:r>
            <a:r>
              <a:rPr lang="en-GB" altLang="en-US" sz="1600" b="1" dirty="0" smtClean="0">
                <a:latin typeface="+mn-lt"/>
                <a:ea typeface="Roboto" pitchFamily="2" charset="0"/>
                <a:cs typeface="Arial" charset="0"/>
              </a:rPr>
              <a:t>(Site A)</a:t>
            </a:r>
            <a:br>
              <a:rPr lang="en-GB" altLang="en-US" sz="1600" b="1" dirty="0" smtClean="0">
                <a:latin typeface="+mn-lt"/>
                <a:ea typeface="Roboto" pitchFamily="2" charset="0"/>
                <a:cs typeface="Arial" charset="0"/>
              </a:rPr>
            </a:br>
            <a:r>
              <a:rPr lang="en-GB" altLang="en-US" sz="1600" dirty="0" smtClean="0">
                <a:latin typeface="+mn-lt"/>
                <a:ea typeface="Roboto" pitchFamily="2" charset="0"/>
                <a:cs typeface="Arial" charset="0"/>
              </a:rPr>
              <a:t>- coastal </a:t>
            </a:r>
            <a:r>
              <a:rPr lang="en-GB" altLang="en-US" sz="1600" dirty="0">
                <a:latin typeface="+mn-lt"/>
                <a:ea typeface="Roboto" pitchFamily="2" charset="0"/>
                <a:cs typeface="Arial" charset="0"/>
              </a:rPr>
              <a:t>set-back scheme (sea defences breached in July 2010), abutting Northern Mucking </a:t>
            </a:r>
            <a:r>
              <a:rPr lang="en-GB" altLang="en-US" sz="1600" dirty="0" smtClean="0">
                <a:latin typeface="+mn-lt"/>
                <a:ea typeface="Roboto" pitchFamily="2" charset="0"/>
                <a:cs typeface="Arial" charset="0"/>
              </a:rPr>
              <a:t>Flats</a:t>
            </a:r>
          </a:p>
          <a:p>
            <a:pPr>
              <a:lnSpc>
                <a:spcPct val="150000"/>
              </a:lnSpc>
              <a:spcBef>
                <a:spcPct val="20000"/>
              </a:spcBef>
              <a:buClr>
                <a:srgbClr val="2F75AB"/>
              </a:buClr>
              <a:buSzPct val="95000"/>
              <a:buFont typeface="Arial" panose="020B0604020202020204" pitchFamily="34" charset="0"/>
              <a:buChar char="•"/>
            </a:pPr>
            <a:r>
              <a:rPr lang="en-GB" altLang="en-US" sz="1600" b="1" dirty="0" smtClean="0">
                <a:latin typeface="+mn-lt"/>
                <a:ea typeface="Roboto" pitchFamily="2" charset="0"/>
                <a:cs typeface="Arial" charset="0"/>
              </a:rPr>
              <a:t>Salt </a:t>
            </a:r>
            <a:r>
              <a:rPr lang="en-GB" altLang="en-US" sz="1600" b="1" dirty="0">
                <a:latin typeface="+mn-lt"/>
                <a:ea typeface="Roboto" pitchFamily="2" charset="0"/>
                <a:cs typeface="Arial" charset="0"/>
              </a:rPr>
              <a:t>Fleet Flats </a:t>
            </a:r>
            <a:r>
              <a:rPr lang="en-GB" altLang="en-US" sz="1600" b="1" dirty="0" smtClean="0">
                <a:latin typeface="+mn-lt"/>
                <a:ea typeface="Roboto" pitchFamily="2" charset="0"/>
                <a:cs typeface="Arial" charset="0"/>
              </a:rPr>
              <a:t>(Site </a:t>
            </a:r>
            <a:r>
              <a:rPr lang="en-GB" altLang="en-US" sz="1600" b="1" dirty="0">
                <a:latin typeface="+mn-lt"/>
                <a:ea typeface="Roboto" pitchFamily="2" charset="0"/>
                <a:cs typeface="Arial" charset="0"/>
              </a:rPr>
              <a:t>X</a:t>
            </a:r>
            <a:r>
              <a:rPr lang="en-GB" altLang="en-US" sz="1600" b="1" dirty="0" smtClean="0">
                <a:latin typeface="+mn-lt"/>
                <a:ea typeface="Roboto" pitchFamily="2" charset="0"/>
                <a:cs typeface="Arial" charset="0"/>
              </a:rPr>
              <a:t>)</a:t>
            </a:r>
            <a:br>
              <a:rPr lang="en-GB" altLang="en-US" sz="1600" b="1" dirty="0" smtClean="0">
                <a:latin typeface="+mn-lt"/>
                <a:ea typeface="Roboto" pitchFamily="2" charset="0"/>
                <a:cs typeface="Arial" charset="0"/>
              </a:rPr>
            </a:br>
            <a:r>
              <a:rPr lang="en-GB" altLang="en-US" sz="1600" dirty="0" smtClean="0">
                <a:latin typeface="+mn-lt"/>
                <a:ea typeface="Roboto" pitchFamily="2" charset="0"/>
                <a:cs typeface="Arial" charset="0"/>
              </a:rPr>
              <a:t>- established </a:t>
            </a:r>
            <a:r>
              <a:rPr lang="en-GB" altLang="en-US" sz="1600" dirty="0">
                <a:latin typeface="+mn-lt"/>
                <a:ea typeface="Roboto" pitchFamily="2" charset="0"/>
                <a:cs typeface="Arial" charset="0"/>
              </a:rPr>
              <a:t>in 2016 with the sea breach occurring in </a:t>
            </a:r>
            <a:r>
              <a:rPr lang="en-GB" altLang="en-US" sz="1600" dirty="0" smtClean="0">
                <a:latin typeface="+mn-lt"/>
                <a:ea typeface="Roboto" pitchFamily="2" charset="0"/>
                <a:cs typeface="Arial" charset="0"/>
              </a:rPr>
              <a:t>September</a:t>
            </a:r>
            <a:br>
              <a:rPr lang="en-GB" altLang="en-US" sz="1600" dirty="0" smtClean="0">
                <a:latin typeface="+mn-lt"/>
                <a:ea typeface="Roboto" pitchFamily="2" charset="0"/>
                <a:cs typeface="Arial" charset="0"/>
              </a:rPr>
            </a:br>
            <a:r>
              <a:rPr lang="en-GB" altLang="en-US" sz="1600" dirty="0" smtClean="0">
                <a:latin typeface="+mn-lt"/>
                <a:ea typeface="Roboto" pitchFamily="2" charset="0"/>
                <a:cs typeface="Arial" charset="0"/>
              </a:rPr>
              <a:t>- data </a:t>
            </a:r>
            <a:r>
              <a:rPr lang="en-GB" altLang="en-US" sz="1600" dirty="0">
                <a:latin typeface="+mn-lt"/>
                <a:ea typeface="Roboto" pitchFamily="2" charset="0"/>
                <a:cs typeface="Arial" charset="0"/>
              </a:rPr>
              <a:t>from this site </a:t>
            </a:r>
            <a:r>
              <a:rPr lang="en-GB" altLang="en-US" sz="1600" dirty="0" smtClean="0">
                <a:latin typeface="+mn-lt"/>
                <a:ea typeface="Roboto" pitchFamily="2" charset="0"/>
                <a:cs typeface="Arial" charset="0"/>
              </a:rPr>
              <a:t>only </a:t>
            </a:r>
            <a:r>
              <a:rPr lang="en-GB" altLang="en-US" sz="1600" dirty="0">
                <a:latin typeface="+mn-lt"/>
                <a:ea typeface="Roboto" pitchFamily="2" charset="0"/>
                <a:cs typeface="Arial" charset="0"/>
              </a:rPr>
              <a:t>included in </a:t>
            </a:r>
            <a:r>
              <a:rPr lang="en-GB" altLang="en-US" sz="1600" dirty="0" smtClean="0">
                <a:latin typeface="+mn-lt"/>
                <a:ea typeface="Roboto" pitchFamily="2" charset="0"/>
                <a:cs typeface="Arial" charset="0"/>
              </a:rPr>
              <a:t>observations </a:t>
            </a:r>
            <a:r>
              <a:rPr lang="en-GB" altLang="en-US" sz="1600" dirty="0">
                <a:latin typeface="+mn-lt"/>
                <a:ea typeface="Roboto" pitchFamily="2" charset="0"/>
                <a:cs typeface="Arial" charset="0"/>
              </a:rPr>
              <a:t>from the winter of </a:t>
            </a:r>
            <a:r>
              <a:rPr lang="en-GB" altLang="en-US" sz="1600" dirty="0" smtClean="0">
                <a:latin typeface="+mn-lt"/>
                <a:ea typeface="Roboto" pitchFamily="2" charset="0"/>
                <a:cs typeface="Arial" charset="0"/>
              </a:rPr>
              <a:t>2016/17</a:t>
            </a:r>
            <a:br>
              <a:rPr lang="en-GB" altLang="en-US" sz="1600" dirty="0" smtClean="0">
                <a:latin typeface="+mn-lt"/>
                <a:ea typeface="Roboto" pitchFamily="2" charset="0"/>
                <a:cs typeface="Arial" charset="0"/>
              </a:rPr>
            </a:br>
            <a:endParaRPr lang="en-GB" altLang="en-US" sz="1600" dirty="0" smtClean="0">
              <a:latin typeface="+mn-lt"/>
              <a:ea typeface="Roboto" pitchFamily="2" charset="0"/>
              <a:cs typeface="Arial" charset="0"/>
            </a:endParaRPr>
          </a:p>
          <a:p>
            <a:pPr marL="0" indent="0">
              <a:lnSpc>
                <a:spcPct val="150000"/>
              </a:lnSpc>
              <a:spcBef>
                <a:spcPct val="20000"/>
              </a:spcBef>
              <a:buClr>
                <a:srgbClr val="2F75AB"/>
              </a:buClr>
              <a:buSzPct val="95000"/>
            </a:pPr>
            <a:r>
              <a:rPr lang="en-GB" altLang="en-US" sz="1600" i="1" dirty="0" smtClean="0">
                <a:latin typeface="+mn-lt"/>
                <a:ea typeface="Roboto" pitchFamily="2" charset="0"/>
                <a:cs typeface="Arial" charset="0"/>
              </a:rPr>
              <a:t>Data and analyses for combined bird populations from Northern Mucking Flats, Stanford Wharf and Salt Fleet Flats (where available) </a:t>
            </a:r>
            <a:endParaRPr lang="en-GB" altLang="en-US" sz="1600" i="1" dirty="0">
              <a:latin typeface="+mn-lt"/>
              <a:ea typeface="Roboto" pitchFamily="2" charset="0"/>
              <a:cs typeface="Arial" charset="0"/>
            </a:endParaRPr>
          </a:p>
        </p:txBody>
      </p:sp>
    </p:spTree>
    <p:extLst>
      <p:ext uri="{BB962C8B-B14F-4D97-AF65-F5344CB8AC3E}">
        <p14:creationId xmlns:p14="http://schemas.microsoft.com/office/powerpoint/2010/main" val="1115222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Sources of bird data</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pic>
        <p:nvPicPr>
          <p:cNvPr id="8" name="Picture 7"/>
          <p:cNvPicPr>
            <a:picLocks noChangeAspect="1"/>
          </p:cNvPicPr>
          <p:nvPr/>
        </p:nvPicPr>
        <p:blipFill>
          <a:blip r:embed="rId3"/>
          <a:stretch>
            <a:fillRect/>
          </a:stretch>
        </p:blipFill>
        <p:spPr>
          <a:xfrm>
            <a:off x="1547812" y="1225257"/>
            <a:ext cx="6045200" cy="4724400"/>
          </a:xfrm>
          <a:prstGeom prst="rect">
            <a:avLst/>
          </a:prstGeom>
        </p:spPr>
      </p:pic>
    </p:spTree>
    <p:extLst>
      <p:ext uri="{BB962C8B-B14F-4D97-AF65-F5344CB8AC3E}">
        <p14:creationId xmlns:p14="http://schemas.microsoft.com/office/powerpoint/2010/main" val="701581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Coastal bird ecology</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287338" y="1434963"/>
            <a:ext cx="7913216" cy="45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1600" dirty="0">
                <a:latin typeface="+mn-lt"/>
                <a:ea typeface="Roboto" pitchFamily="2" charset="0"/>
                <a:cs typeface="Arial" charset="0"/>
              </a:rPr>
              <a:t>Many migrate between breeding and non-breeding sites</a:t>
            </a:r>
            <a:br>
              <a:rPr lang="en-GB" altLang="en-US" sz="1600" dirty="0">
                <a:latin typeface="+mn-lt"/>
                <a:ea typeface="Roboto" pitchFamily="2" charset="0"/>
                <a:cs typeface="Arial" charset="0"/>
              </a:rPr>
            </a:br>
            <a:r>
              <a:rPr lang="en-GB" altLang="en-US" sz="1400" dirty="0">
                <a:latin typeface="+mn-lt"/>
                <a:ea typeface="Roboto" pitchFamily="2" charset="0"/>
                <a:cs typeface="Arial" charset="0"/>
              </a:rPr>
              <a:t>- large scale conservation issues</a:t>
            </a:r>
          </a:p>
          <a:p>
            <a:pPr>
              <a:lnSpc>
                <a:spcPct val="150000"/>
              </a:lnSpc>
              <a:spcBef>
                <a:spcPct val="20000"/>
              </a:spcBef>
              <a:buClr>
                <a:srgbClr val="2F75AB"/>
              </a:buClr>
              <a:buSzPct val="95000"/>
              <a:buFont typeface="Arial" panose="020B0604020202020204" pitchFamily="34" charset="0"/>
              <a:buChar char="•"/>
            </a:pPr>
            <a:r>
              <a:rPr lang="en-GB" altLang="en-US" sz="1600" dirty="0">
                <a:latin typeface="+mn-lt"/>
                <a:ea typeface="Roboto" pitchFamily="2" charset="0"/>
                <a:cs typeface="Arial" charset="0"/>
              </a:rPr>
              <a:t>Feed on intertidal mudflats while these are exposed by the tide</a:t>
            </a:r>
            <a:br>
              <a:rPr lang="en-GB" altLang="en-US" sz="1600" dirty="0">
                <a:latin typeface="+mn-lt"/>
                <a:ea typeface="Roboto" pitchFamily="2" charset="0"/>
                <a:cs typeface="Arial" charset="0"/>
              </a:rPr>
            </a:br>
            <a:r>
              <a:rPr lang="en-GB" altLang="en-US" sz="1400" dirty="0">
                <a:latin typeface="+mn-lt"/>
                <a:ea typeface="Roboto" pitchFamily="2" charset="0"/>
                <a:cs typeface="Arial" charset="0"/>
              </a:rPr>
              <a:t>- limited time for feeding</a:t>
            </a:r>
          </a:p>
          <a:p>
            <a:pPr>
              <a:lnSpc>
                <a:spcPct val="150000"/>
              </a:lnSpc>
              <a:spcBef>
                <a:spcPct val="20000"/>
              </a:spcBef>
              <a:buClr>
                <a:srgbClr val="2F75AB"/>
              </a:buClr>
              <a:buSzPct val="95000"/>
              <a:buFont typeface="Arial" panose="020B0604020202020204" pitchFamily="34" charset="0"/>
              <a:buChar char="•"/>
            </a:pPr>
            <a:r>
              <a:rPr lang="en-GB" altLang="en-US" sz="1600" dirty="0">
                <a:latin typeface="+mn-lt"/>
                <a:ea typeface="Roboto" pitchFamily="2" charset="0"/>
                <a:cs typeface="Arial" charset="0"/>
              </a:rPr>
              <a:t>Have high energy demands</a:t>
            </a:r>
            <a:br>
              <a:rPr lang="en-GB" altLang="en-US" sz="1600" dirty="0">
                <a:latin typeface="+mn-lt"/>
                <a:ea typeface="Roboto" pitchFamily="2" charset="0"/>
                <a:cs typeface="Arial" charset="0"/>
              </a:rPr>
            </a:br>
            <a:r>
              <a:rPr lang="en-GB" altLang="en-US" sz="1400" dirty="0">
                <a:latin typeface="+mn-lt"/>
                <a:ea typeface="Roboto" pitchFamily="2" charset="0"/>
                <a:cs typeface="Arial" charset="0"/>
              </a:rPr>
              <a:t>e.g. due to migration and thermoregulation due to living in </a:t>
            </a:r>
            <a:r>
              <a:rPr lang="en-GB" altLang="en-US" sz="1400" dirty="0" smtClean="0">
                <a:latin typeface="+mn-lt"/>
                <a:ea typeface="Roboto" pitchFamily="2" charset="0"/>
                <a:cs typeface="Arial" charset="0"/>
              </a:rPr>
              <a:t>exposed habitats</a:t>
            </a:r>
          </a:p>
          <a:p>
            <a:pPr>
              <a:lnSpc>
                <a:spcPct val="150000"/>
              </a:lnSpc>
              <a:spcBef>
                <a:spcPct val="20000"/>
              </a:spcBef>
              <a:buClr>
                <a:srgbClr val="2F75AB"/>
              </a:buClr>
              <a:buSzPct val="95000"/>
              <a:buFont typeface="Arial" panose="020B0604020202020204" pitchFamily="34" charset="0"/>
              <a:buChar char="•"/>
            </a:pPr>
            <a:r>
              <a:rPr lang="en-GB" altLang="en-US" sz="1600" dirty="0" smtClean="0">
                <a:latin typeface="+mn-lt"/>
                <a:ea typeface="Roboto" pitchFamily="2" charset="0"/>
                <a:cs typeface="Arial" charset="0"/>
              </a:rPr>
              <a:t>Relatively </a:t>
            </a:r>
            <a:r>
              <a:rPr lang="en-GB" altLang="en-US" sz="1600" dirty="0">
                <a:latin typeface="+mn-lt"/>
                <a:ea typeface="Roboto" pitchFamily="2" charset="0"/>
                <a:cs typeface="Arial" charset="0"/>
              </a:rPr>
              <a:t>simple systems in open habitats</a:t>
            </a:r>
            <a:br>
              <a:rPr lang="en-GB" altLang="en-US" sz="1600" dirty="0">
                <a:latin typeface="+mn-lt"/>
                <a:ea typeface="Roboto" pitchFamily="2" charset="0"/>
                <a:cs typeface="Arial" charset="0"/>
              </a:rPr>
            </a:br>
            <a:r>
              <a:rPr lang="en-GB" altLang="en-US" sz="1400" dirty="0">
                <a:latin typeface="+mn-lt"/>
                <a:ea typeface="Roboto" pitchFamily="2" charset="0"/>
                <a:cs typeface="Arial" charset="0"/>
              </a:rPr>
              <a:t>- Behaviour can be observed</a:t>
            </a:r>
            <a:br>
              <a:rPr lang="en-GB" altLang="en-US" sz="1400" dirty="0">
                <a:latin typeface="+mn-lt"/>
                <a:ea typeface="Roboto" pitchFamily="2" charset="0"/>
                <a:cs typeface="Arial" charset="0"/>
              </a:rPr>
            </a:br>
            <a:r>
              <a:rPr lang="en-GB" altLang="en-US" sz="1400" dirty="0">
                <a:latin typeface="+mn-lt"/>
                <a:ea typeface="Roboto" pitchFamily="2" charset="0"/>
                <a:cs typeface="Arial" charset="0"/>
              </a:rPr>
              <a:t>- Food abundance can be </a:t>
            </a:r>
            <a:r>
              <a:rPr lang="en-GB" altLang="en-US" sz="1400" dirty="0" smtClean="0">
                <a:latin typeface="+mn-lt"/>
                <a:ea typeface="Roboto" pitchFamily="2" charset="0"/>
                <a:cs typeface="Arial" charset="0"/>
              </a:rPr>
              <a:t>measured</a:t>
            </a:r>
          </a:p>
          <a:p>
            <a:pPr>
              <a:lnSpc>
                <a:spcPct val="150000"/>
              </a:lnSpc>
              <a:spcBef>
                <a:spcPct val="20000"/>
              </a:spcBef>
              <a:buClr>
                <a:srgbClr val="2F75AB"/>
              </a:buClr>
              <a:buSzPct val="95000"/>
              <a:buFont typeface="Arial" panose="020B0604020202020204" pitchFamily="34" charset="0"/>
              <a:buChar char="•"/>
            </a:pPr>
            <a:r>
              <a:rPr lang="en-GB" altLang="en-US" sz="1600" dirty="0">
                <a:ea typeface="Roboto" pitchFamily="2" charset="0"/>
                <a:cs typeface="Arial" charset="0"/>
              </a:rPr>
              <a:t>Very large </a:t>
            </a:r>
            <a:r>
              <a:rPr lang="en-GB" altLang="en-US" sz="1600" dirty="0" smtClean="0">
                <a:ea typeface="Roboto" pitchFamily="2" charset="0"/>
                <a:cs typeface="Arial" charset="0"/>
              </a:rPr>
              <a:t>wintering populations</a:t>
            </a:r>
            <a:r>
              <a:rPr lang="en-GB" altLang="en-US" sz="1600" dirty="0">
                <a:ea typeface="Roboto" pitchFamily="2" charset="0"/>
                <a:cs typeface="Arial" charset="0"/>
              </a:rPr>
              <a:t/>
            </a:r>
            <a:br>
              <a:rPr lang="en-GB" altLang="en-US" sz="1600" dirty="0">
                <a:ea typeface="Roboto" pitchFamily="2" charset="0"/>
                <a:cs typeface="Arial" charset="0"/>
              </a:rPr>
            </a:br>
            <a:r>
              <a:rPr lang="en-GB" altLang="en-US" sz="1400" dirty="0">
                <a:ea typeface="Roboto" pitchFamily="2" charset="0"/>
                <a:cs typeface="Arial" charset="0"/>
              </a:rPr>
              <a:t>- Concentration at a few sites can make populations vulnerable</a:t>
            </a:r>
          </a:p>
          <a:p>
            <a:pPr>
              <a:lnSpc>
                <a:spcPct val="150000"/>
              </a:lnSpc>
              <a:spcBef>
                <a:spcPct val="20000"/>
              </a:spcBef>
              <a:buClr>
                <a:srgbClr val="2F75AB"/>
              </a:buClr>
              <a:buSzPct val="95000"/>
              <a:buFont typeface="Arial" panose="020B0604020202020204" pitchFamily="34" charset="0"/>
              <a:buChar char="•"/>
            </a:pPr>
            <a:endParaRPr lang="en-GB" altLang="en-US" sz="14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1600" dirty="0">
              <a:latin typeface="+mn-lt"/>
              <a:ea typeface="Roboto" pitchFamily="2" charset="0"/>
              <a:cs typeface="Arial"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2201" y="1556792"/>
            <a:ext cx="2619920" cy="396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788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75" y="0"/>
            <a:ext cx="9147175" cy="1152000"/>
            <a:chOff x="-3175" y="0"/>
            <a:chExt cx="9147175" cy="1403350"/>
          </a:xfrm>
          <a:solidFill>
            <a:srgbClr val="2F75AB"/>
          </a:solidFill>
        </p:grpSpPr>
        <p:sp>
          <p:nvSpPr>
            <p:cNvPr id="4" name="Rectangle 3"/>
            <p:cNvSpPr/>
            <p:nvPr/>
          </p:nvSpPr>
          <p:spPr>
            <a:xfrm>
              <a:off x="-3175" y="0"/>
              <a:ext cx="9147175" cy="11096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6" name="Flowchart: Extract 5"/>
            <p:cNvSpPr/>
            <p:nvPr/>
          </p:nvSpPr>
          <p:spPr>
            <a:xfrm flipV="1">
              <a:off x="501650" y="1103313"/>
              <a:ext cx="996950" cy="300037"/>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Title 1"/>
          <p:cNvSpPr txBox="1">
            <a:spLocks/>
          </p:cNvSpPr>
          <p:nvPr/>
        </p:nvSpPr>
        <p:spPr>
          <a:xfrm>
            <a:off x="287338" y="163357"/>
            <a:ext cx="8677150"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smtClean="0">
                <a:solidFill>
                  <a:schemeClr val="bg1"/>
                </a:solidFill>
                <a:latin typeface="+mn-lt"/>
                <a:ea typeface="Roboto Black" pitchFamily="2" charset="0"/>
                <a:cs typeface="Arial" charset="0"/>
              </a:rPr>
              <a:t>What causes bird population size in a site to change?</a:t>
            </a:r>
            <a:endParaRPr lang="en-GB" altLang="en-US" sz="2800" dirty="0">
              <a:solidFill>
                <a:schemeClr val="bg1"/>
              </a:solidFill>
              <a:latin typeface="+mn-lt"/>
              <a:ea typeface="Roboto" pitchFamily="2" charset="0"/>
              <a:cs typeface="Arial"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00" y="6264000"/>
            <a:ext cx="1784543" cy="540000"/>
          </a:xfrm>
          <a:prstGeom prst="rect">
            <a:avLst/>
          </a:prstGeom>
        </p:spPr>
      </p:pic>
      <p:sp>
        <p:nvSpPr>
          <p:cNvPr id="10" name="Content Placeholder 2"/>
          <p:cNvSpPr txBox="1">
            <a:spLocks/>
          </p:cNvSpPr>
          <p:nvPr/>
        </p:nvSpPr>
        <p:spPr bwMode="auto">
          <a:xfrm>
            <a:off x="287338" y="1690688"/>
            <a:ext cx="8173094"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20000"/>
              </a:spcBef>
              <a:buClr>
                <a:srgbClr val="2F75AB"/>
              </a:buClr>
              <a:buSzPct val="95000"/>
              <a:buFont typeface="Arial" panose="020B0604020202020204" pitchFamily="34" charset="0"/>
              <a:buChar char="•"/>
            </a:pPr>
            <a:r>
              <a:rPr lang="en-GB" altLang="en-US" sz="2400" dirty="0" smtClean="0">
                <a:latin typeface="+mn-lt"/>
                <a:ea typeface="Roboto" pitchFamily="2" charset="0"/>
                <a:cs typeface="Arial" charset="0"/>
              </a:rPr>
              <a:t>Stochastic events</a:t>
            </a:r>
            <a:br>
              <a:rPr lang="en-GB" altLang="en-US" sz="2400" dirty="0" smtClean="0">
                <a:latin typeface="+mn-lt"/>
                <a:ea typeface="Roboto" pitchFamily="2" charset="0"/>
                <a:cs typeface="Arial" charset="0"/>
              </a:rPr>
            </a:br>
            <a:r>
              <a:rPr lang="en-GB" altLang="en-US" sz="2000" dirty="0" smtClean="0">
                <a:latin typeface="+mn-lt"/>
                <a:ea typeface="Roboto" pitchFamily="2" charset="0"/>
                <a:cs typeface="Arial" charset="0"/>
              </a:rPr>
              <a:t>e.g. weather-related</a:t>
            </a:r>
            <a:endParaRPr lang="en-GB" altLang="en-US" sz="20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r>
              <a:rPr lang="en-GB" altLang="en-US" sz="2400" dirty="0" smtClean="0">
                <a:latin typeface="+mn-lt"/>
                <a:ea typeface="Roboto" pitchFamily="2" charset="0"/>
                <a:cs typeface="Arial" charset="0"/>
              </a:rPr>
              <a:t>Changes within the site</a:t>
            </a:r>
            <a:br>
              <a:rPr lang="en-GB" altLang="en-US" sz="2400" dirty="0" smtClean="0">
                <a:latin typeface="+mn-lt"/>
                <a:ea typeface="Roboto" pitchFamily="2" charset="0"/>
                <a:cs typeface="Arial" charset="0"/>
              </a:rPr>
            </a:br>
            <a:r>
              <a:rPr lang="en-GB" altLang="en-US" sz="2000" dirty="0" smtClean="0">
                <a:latin typeface="+mn-lt"/>
                <a:ea typeface="Roboto" pitchFamily="2" charset="0"/>
                <a:cs typeface="Arial" charset="0"/>
              </a:rPr>
              <a:t>e.g. changes in site quality</a:t>
            </a:r>
            <a:endParaRPr lang="en-GB" altLang="en-US" sz="20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r>
              <a:rPr lang="en-GB" altLang="en-US" sz="2400" dirty="0" smtClean="0">
                <a:latin typeface="+mn-lt"/>
                <a:ea typeface="Roboto" pitchFamily="2" charset="0"/>
                <a:cs typeface="Arial" charset="0"/>
              </a:rPr>
              <a:t>Changes outside of the site</a:t>
            </a:r>
            <a:br>
              <a:rPr lang="en-GB" altLang="en-US" sz="2400" dirty="0" smtClean="0">
                <a:latin typeface="+mn-lt"/>
                <a:ea typeface="Roboto" pitchFamily="2" charset="0"/>
                <a:cs typeface="Arial" charset="0"/>
              </a:rPr>
            </a:br>
            <a:r>
              <a:rPr lang="en-GB" altLang="en-US" sz="2000" dirty="0" smtClean="0">
                <a:latin typeface="+mn-lt"/>
                <a:ea typeface="Roboto" pitchFamily="2" charset="0"/>
                <a:cs typeface="Arial" charset="0"/>
              </a:rPr>
              <a:t>e.g. changes in breeding success or within other sites</a:t>
            </a:r>
            <a:endParaRPr lang="en-GB" altLang="en-US" sz="2000" dirty="0">
              <a:latin typeface="+mn-lt"/>
              <a:ea typeface="Roboto" pitchFamily="2" charset="0"/>
              <a:cs typeface="Arial" charset="0"/>
            </a:endParaRPr>
          </a:p>
          <a:p>
            <a:pPr>
              <a:lnSpc>
                <a:spcPct val="150000"/>
              </a:lnSpc>
              <a:spcBef>
                <a:spcPct val="20000"/>
              </a:spcBef>
              <a:buClr>
                <a:srgbClr val="2F75AB"/>
              </a:buClr>
              <a:buSzPct val="95000"/>
              <a:buFont typeface="Arial" panose="020B0604020202020204" pitchFamily="34" charset="0"/>
              <a:buChar char="•"/>
            </a:pPr>
            <a:endParaRPr lang="en-GB" altLang="en-US" sz="2400" dirty="0">
              <a:latin typeface="+mn-lt"/>
              <a:ea typeface="Roboto" pitchFamily="2" charset="0"/>
              <a:cs typeface="Arial"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2201" y="1556792"/>
            <a:ext cx="2619920" cy="396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12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743</TotalTime>
  <Words>1010</Words>
  <Application>Microsoft Office PowerPoint</Application>
  <PresentationFormat>On-screen Show (4:3)</PresentationFormat>
  <Paragraphs>173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Bournemouth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Harrison</dc:creator>
  <cp:lastModifiedBy>Richard,Stillman</cp:lastModifiedBy>
  <cp:revision>48</cp:revision>
  <dcterms:created xsi:type="dcterms:W3CDTF">2017-05-02T09:25:37Z</dcterms:created>
  <dcterms:modified xsi:type="dcterms:W3CDTF">2017-12-04T13:23:17Z</dcterms:modified>
</cp:coreProperties>
</file>