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74" r:id="rId3"/>
    <p:sldId id="257" r:id="rId4"/>
    <p:sldId id="275" r:id="rId5"/>
    <p:sldId id="259" r:id="rId6"/>
    <p:sldId id="263" r:id="rId7"/>
    <p:sldId id="262" r:id="rId8"/>
    <p:sldId id="265" r:id="rId9"/>
    <p:sldId id="264" r:id="rId10"/>
    <p:sldId id="266" r:id="rId11"/>
    <p:sldId id="267" r:id="rId12"/>
    <p:sldId id="284" r:id="rId13"/>
    <p:sldId id="285" r:id="rId14"/>
    <p:sldId id="282" r:id="rId15"/>
    <p:sldId id="286" r:id="rId16"/>
    <p:sldId id="260" r:id="rId17"/>
    <p:sldId id="294" r:id="rId18"/>
    <p:sldId id="287" r:id="rId19"/>
    <p:sldId id="280" r:id="rId20"/>
    <p:sldId id="281" r:id="rId21"/>
    <p:sldId id="268" r:id="rId22"/>
    <p:sldId id="288" r:id="rId23"/>
    <p:sldId id="289" r:id="rId24"/>
    <p:sldId id="290" r:id="rId25"/>
    <p:sldId id="291" r:id="rId26"/>
    <p:sldId id="292" r:id="rId27"/>
    <p:sldId id="270" r:id="rId28"/>
    <p:sldId id="269" r:id="rId29"/>
    <p:sldId id="307" r:id="rId30"/>
    <p:sldId id="308" r:id="rId31"/>
    <p:sldId id="295" r:id="rId32"/>
    <p:sldId id="293" r:id="rId33"/>
    <p:sldId id="271" r:id="rId34"/>
    <p:sldId id="272" r:id="rId35"/>
    <p:sldId id="304" r:id="rId36"/>
    <p:sldId id="297" r:id="rId37"/>
    <p:sldId id="298" r:id="rId38"/>
    <p:sldId id="299" r:id="rId39"/>
    <p:sldId id="300" r:id="rId40"/>
    <p:sldId id="301" r:id="rId41"/>
    <p:sldId id="273" r:id="rId42"/>
    <p:sldId id="302" r:id="rId43"/>
    <p:sldId id="309" r:id="rId44"/>
    <p:sldId id="310" r:id="rId45"/>
    <p:sldId id="316" r:id="rId46"/>
    <p:sldId id="323" r:id="rId47"/>
    <p:sldId id="325" r:id="rId48"/>
    <p:sldId id="312" r:id="rId49"/>
    <p:sldId id="313" r:id="rId50"/>
    <p:sldId id="314" r:id="rId51"/>
    <p:sldId id="317" r:id="rId52"/>
    <p:sldId id="318" r:id="rId53"/>
    <p:sldId id="320" r:id="rId54"/>
    <p:sldId id="322" r:id="rId55"/>
    <p:sldId id="32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8"/>
    <p:restoredTop sz="95408" autoAdjust="0"/>
  </p:normalViewPr>
  <p:slideViewPr>
    <p:cSldViewPr>
      <p:cViewPr varScale="1">
        <p:scale>
          <a:sx n="101" d="100"/>
          <a:sy n="101" d="100"/>
        </p:scale>
        <p:origin x="118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F759B-5A65-4B62-898D-236567F765B2}" type="datetimeFigureOut">
              <a:rPr lang="en-GB" smtClean="0"/>
              <a:t>30/11/2022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FF63-056E-45D4-B566-C8D9A3F47F12}" type="slidenum">
              <a:rPr lang="en-GB" smtClean="0"/>
              <a:t>‹#›</a:t>
            </a:fld>
            <a:endParaRPr lang="en-GB"/>
          </a:p>
        </p:txBody>
      </p:sp>
    </p:spTree>
    <p:extLst>
      <p:ext uri="{BB962C8B-B14F-4D97-AF65-F5344CB8AC3E}">
        <p14:creationId xmlns:p14="http://schemas.microsoft.com/office/powerpoint/2010/main" val="13368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E2C3F9-0B66-4A04-B457-A764E83F0420}" type="slidenum">
              <a:rPr lang="en-GB" altLang="en-US"/>
              <a:pPr/>
              <a:t>37</a:t>
            </a:fld>
            <a:endParaRPr lang="en-GB" altLang="en-US"/>
          </a:p>
        </p:txBody>
      </p:sp>
      <p:sp>
        <p:nvSpPr>
          <p:cNvPr id="54274" name="Rectangle 2"/>
          <p:cNvSpPr>
            <a:spLocks noGrp="1" noRot="1" noChangeAspect="1" noChangeArrowheads="1" noTextEdit="1"/>
          </p:cNvSpPr>
          <p:nvPr>
            <p:ph type="sldImg"/>
          </p:nvPr>
        </p:nvSpPr>
        <p:spPr>
          <a:xfrm>
            <a:off x="1143000" y="685800"/>
            <a:ext cx="4572000" cy="3429000"/>
          </a:xfrm>
          <a:ln/>
        </p:spPr>
      </p:sp>
      <p:sp>
        <p:nvSpPr>
          <p:cNvPr id="54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12172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CCF8EA-E00F-4D9F-ABC1-D8B6F3711CA7}" type="slidenum">
              <a:rPr lang="en-GB" altLang="en-US"/>
              <a:pPr/>
              <a:t>38</a:t>
            </a:fld>
            <a:endParaRPr lang="en-GB" altLang="en-US"/>
          </a:p>
        </p:txBody>
      </p:sp>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p:txBody>
          <a:bodyPr/>
          <a:lstStyle/>
          <a:p>
            <a:r>
              <a:rPr lang="en-GB" altLang="en-US"/>
              <a:t>So for example if we plot species richness against a measure of ecosystem function, we can hypothesise a number of possible outcomes.</a:t>
            </a:r>
          </a:p>
          <a:p>
            <a:endParaRPr lang="en-GB" altLang="en-US"/>
          </a:p>
          <a:p>
            <a:r>
              <a:rPr lang="en-GB" altLang="en-US"/>
              <a:t>One of these conceptual models of how species diversity and ecosystem function are related is the rivet hypothesis. </a:t>
            </a:r>
          </a:p>
          <a:p>
            <a:r>
              <a:rPr lang="en-GB" altLang="en-US"/>
              <a:t>This assumes that each species makes a substantial and equivalent contribution to the ecosystem process. </a:t>
            </a:r>
          </a:p>
        </p:txBody>
      </p:sp>
    </p:spTree>
    <p:extLst>
      <p:ext uri="{BB962C8B-B14F-4D97-AF65-F5344CB8AC3E}">
        <p14:creationId xmlns:p14="http://schemas.microsoft.com/office/powerpoint/2010/main" val="154137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C7435F9-C18F-4B8A-B65D-C64EC3075E3D}" type="slidenum">
              <a:rPr lang="en-GB" altLang="en-US"/>
              <a:pPr/>
              <a:t>39</a:t>
            </a:fld>
            <a:endParaRPr lang="en-GB" altLang="en-US"/>
          </a:p>
        </p:txBody>
      </p:sp>
      <p:sp>
        <p:nvSpPr>
          <p:cNvPr id="57346" name="Rectangle 2"/>
          <p:cNvSpPr>
            <a:spLocks noGrp="1" noRot="1" noChangeAspect="1" noChangeArrowheads="1" noTextEdit="1"/>
          </p:cNvSpPr>
          <p:nvPr>
            <p:ph type="sldImg"/>
          </p:nvPr>
        </p:nvSpPr>
        <p:spPr>
          <a:xfrm>
            <a:off x="1143000" y="685800"/>
            <a:ext cx="4572000" cy="3429000"/>
          </a:xfrm>
          <a:ln/>
        </p:spPr>
      </p:sp>
      <p:sp>
        <p:nvSpPr>
          <p:cNvPr id="57347" name="Rectangle 3"/>
          <p:cNvSpPr>
            <a:spLocks noGrp="1" noChangeArrowheads="1"/>
          </p:cNvSpPr>
          <p:nvPr>
            <p:ph type="body" idx="1"/>
          </p:nvPr>
        </p:nvSpPr>
        <p:spPr/>
        <p:txBody>
          <a:bodyPr/>
          <a:lstStyle/>
          <a:p>
            <a:r>
              <a:rPr lang="en-GB" altLang="en-US"/>
              <a:t>Another possible relationship is known as the redundancy hypothesis. That indicates that above a critical level, s</a:t>
            </a:r>
            <a:r>
              <a:rPr lang="en-GB" altLang="en-US" sz="1100"/>
              <a:t>pecies richness is largely irrelevant: what is important is that the biomass of primary producers, consumers, decomposers etc. is maintained, and ecological processes will function normally with very few species.</a:t>
            </a:r>
          </a:p>
        </p:txBody>
      </p:sp>
    </p:spTree>
    <p:extLst>
      <p:ext uri="{BB962C8B-B14F-4D97-AF65-F5344CB8AC3E}">
        <p14:creationId xmlns:p14="http://schemas.microsoft.com/office/powerpoint/2010/main" val="71170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75F543C-1FC9-4AF8-BA21-E0E4DA342943}" type="slidenum">
              <a:rPr lang="en-GB" altLang="en-US"/>
              <a:pPr/>
              <a:t>40</a:t>
            </a:fld>
            <a:endParaRPr lang="en-GB" altLang="en-US"/>
          </a:p>
        </p:txBody>
      </p:sp>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p:txBody>
          <a:bodyPr/>
          <a:lstStyle/>
          <a:p>
            <a:r>
              <a:rPr lang="en-GB" altLang="en-US" sz="1100" dirty="0"/>
              <a:t>The idiosyncratic hypothesis indicates that , but the magnitude and direction of the change is unpredictable because the roles of individual species are complex and varied</a:t>
            </a:r>
          </a:p>
          <a:p>
            <a:r>
              <a:rPr lang="en-GB" altLang="en-US" sz="1100" dirty="0"/>
              <a:t>e.g. keystone species </a:t>
            </a:r>
            <a:endParaRPr lang="en-GB" altLang="en-US" dirty="0"/>
          </a:p>
          <a:p>
            <a:endParaRPr lang="en-GB" altLang="en-US" dirty="0"/>
          </a:p>
        </p:txBody>
      </p:sp>
    </p:spTree>
    <p:extLst>
      <p:ext uri="{BB962C8B-B14F-4D97-AF65-F5344CB8AC3E}">
        <p14:creationId xmlns:p14="http://schemas.microsoft.com/office/powerpoint/2010/main" val="261960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3AA62F0-ADBE-48A4-9257-5044F1335AF6}" type="slidenum">
              <a:rPr lang="en-GB" altLang="en-US"/>
              <a:pPr/>
              <a:t>53</a:t>
            </a:fld>
            <a:endParaRPr lang="en-GB" altLang="en-US"/>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18453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CE6106-41D0-4C2C-B8C5-904367F33533}"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73041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CE6106-41D0-4C2C-B8C5-904367F33533}"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328157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CE6106-41D0-4C2C-B8C5-904367F33533}"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242097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CE6106-41D0-4C2C-B8C5-904367F33533}"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258003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E6106-41D0-4C2C-B8C5-904367F33533}"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10121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CE6106-41D0-4C2C-B8C5-904367F33533}"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79165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CE6106-41D0-4C2C-B8C5-904367F33533}"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316126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CE6106-41D0-4C2C-B8C5-904367F33533}" type="datetimeFigureOut">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155346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E6106-41D0-4C2C-B8C5-904367F33533}" type="datetimeFigureOut">
              <a:rPr lang="en-GB" smtClean="0"/>
              <a:t>30/11/2022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195646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E6106-41D0-4C2C-B8C5-904367F33533}"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177852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E6106-41D0-4C2C-B8C5-904367F33533}"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93F9-2392-4844-B173-9D86A22BFED0}" type="slidenum">
              <a:rPr lang="en-GB" smtClean="0"/>
              <a:t>‹#›</a:t>
            </a:fld>
            <a:endParaRPr lang="en-GB"/>
          </a:p>
        </p:txBody>
      </p:sp>
    </p:spTree>
    <p:extLst>
      <p:ext uri="{BB962C8B-B14F-4D97-AF65-F5344CB8AC3E}">
        <p14:creationId xmlns:p14="http://schemas.microsoft.com/office/powerpoint/2010/main" val="36028905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E6106-41D0-4C2C-B8C5-904367F33533}" type="datetimeFigureOut">
              <a:rPr lang="en-GB" smtClean="0"/>
              <a:t>30/11/2022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93F9-2392-4844-B173-9D86A22BFED0}" type="slidenum">
              <a:rPr lang="en-GB" smtClean="0"/>
              <a:t>‹#›</a:t>
            </a:fld>
            <a:endParaRPr lang="en-GB"/>
          </a:p>
        </p:txBody>
      </p:sp>
    </p:spTree>
    <p:extLst>
      <p:ext uri="{BB962C8B-B14F-4D97-AF65-F5344CB8AC3E}">
        <p14:creationId xmlns:p14="http://schemas.microsoft.com/office/powerpoint/2010/main" val="93138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dirty="0">
                <a:solidFill>
                  <a:srgbClr val="002060"/>
                </a:solidFill>
              </a:rPr>
              <a:t>Ecosystem functioning and biodiversity</a:t>
            </a:r>
          </a:p>
        </p:txBody>
      </p:sp>
      <p:sp>
        <p:nvSpPr>
          <p:cNvPr id="3" name="Subtitle 2"/>
          <p:cNvSpPr>
            <a:spLocks noGrp="1"/>
          </p:cNvSpPr>
          <p:nvPr>
            <p:ph type="subTitle" idx="1"/>
          </p:nvPr>
        </p:nvSpPr>
        <p:spPr>
          <a:xfrm>
            <a:off x="539552" y="3886200"/>
            <a:ext cx="7992888" cy="1752600"/>
          </a:xfrm>
        </p:spPr>
        <p:txBody>
          <a:bodyPr>
            <a:normAutofit/>
          </a:bodyPr>
          <a:lstStyle/>
          <a:p>
            <a:pPr algn="l"/>
            <a:r>
              <a:rPr lang="en-GB" dirty="0"/>
              <a:t>Rob Britton</a:t>
            </a:r>
          </a:p>
          <a:p>
            <a:pPr algn="l"/>
            <a:r>
              <a:rPr lang="en-GB" dirty="0" err="1"/>
              <a:t>rbritton@bournemouth.ac.uk</a:t>
            </a:r>
            <a:endParaRPr lang="en-GB" dirty="0"/>
          </a:p>
        </p:txBody>
      </p:sp>
    </p:spTree>
    <p:extLst>
      <p:ext uri="{BB962C8B-B14F-4D97-AF65-F5344CB8AC3E}">
        <p14:creationId xmlns:p14="http://schemas.microsoft.com/office/powerpoint/2010/main" val="78645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normAutofit/>
          </a:bodyPr>
          <a:lstStyle/>
          <a:p>
            <a:pPr>
              <a:lnSpc>
                <a:spcPct val="90000"/>
              </a:lnSpc>
            </a:pPr>
            <a:r>
              <a:rPr lang="en-US" altLang="en-US" dirty="0"/>
              <a:t>Comparing diversity between ecosystems is difficult </a:t>
            </a:r>
          </a:p>
          <a:p>
            <a:pPr lvl="1">
              <a:lnSpc>
                <a:spcPct val="90000"/>
              </a:lnSpc>
            </a:pPr>
            <a:r>
              <a:rPr lang="en-US" altLang="en-US" dirty="0"/>
              <a:t>Some areas have lower biodiversity naturally than others</a:t>
            </a:r>
          </a:p>
          <a:p>
            <a:pPr lvl="2">
              <a:lnSpc>
                <a:spcPct val="90000"/>
              </a:lnSpc>
            </a:pPr>
            <a:r>
              <a:rPr lang="en-US" altLang="en-US" dirty="0"/>
              <a:t>Taiga (coniferous forest in high northern latitudes) is naturally much less even than the deciduous forest</a:t>
            </a:r>
          </a:p>
          <a:p>
            <a:pPr lvl="2">
              <a:lnSpc>
                <a:spcPct val="90000"/>
              </a:lnSpc>
            </a:pPr>
            <a:r>
              <a:rPr lang="en-US" altLang="en-US" dirty="0"/>
              <a:t>Often dominated by a single species </a:t>
            </a:r>
            <a:r>
              <a:rPr lang="en-US" altLang="en-US" dirty="0" smtClean="0"/>
              <a:t>(</a:t>
            </a:r>
            <a:r>
              <a:rPr lang="en-US" altLang="en-US" dirty="0" smtClean="0"/>
              <a:t>Pine or spruce</a:t>
            </a:r>
            <a:r>
              <a:rPr lang="en-US" altLang="en-US" dirty="0" smtClean="0"/>
              <a:t>)</a:t>
            </a:r>
            <a:endParaRPr lang="en-US" altLang="en-US" dirty="0"/>
          </a:p>
          <a:p>
            <a:pPr lvl="1">
              <a:lnSpc>
                <a:spcPct val="90000"/>
              </a:lnSpc>
            </a:pPr>
            <a:r>
              <a:rPr lang="en-US" altLang="en-US" dirty="0"/>
              <a:t>Seasonality may confound the comparison as well</a:t>
            </a:r>
          </a:p>
          <a:p>
            <a:pPr lvl="2">
              <a:lnSpc>
                <a:spcPct val="90000"/>
              </a:lnSpc>
            </a:pPr>
            <a:r>
              <a:rPr lang="en-US" altLang="en-US" dirty="0"/>
              <a:t>Earlier in temperate growing season, less even than later</a:t>
            </a:r>
          </a:p>
          <a:p>
            <a:pPr lvl="2">
              <a:lnSpc>
                <a:spcPct val="90000"/>
              </a:lnSpc>
            </a:pPr>
            <a:endParaRPr lang="en-US" altLang="en-US" dirty="0"/>
          </a:p>
          <a:p>
            <a:endParaRPr lang="en-GB" dirty="0"/>
          </a:p>
        </p:txBody>
      </p:sp>
    </p:spTree>
    <p:extLst>
      <p:ext uri="{BB962C8B-B14F-4D97-AF65-F5344CB8AC3E}">
        <p14:creationId xmlns:p14="http://schemas.microsoft.com/office/powerpoint/2010/main" val="343158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lstStyle/>
          <a:p>
            <a:r>
              <a:rPr lang="en-GB" dirty="0"/>
              <a:t>How to measure biodiversity?</a:t>
            </a:r>
          </a:p>
          <a:p>
            <a:r>
              <a:rPr lang="en-GB" dirty="0"/>
              <a:t>Might be very simple, e.g. counts of species</a:t>
            </a:r>
          </a:p>
        </p:txBody>
      </p:sp>
      <p:pic>
        <p:nvPicPr>
          <p:cNvPr id="1026" name="Picture 2" descr="Image result for species richness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24944"/>
            <a:ext cx="4858246" cy="346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3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lstStyle/>
          <a:p>
            <a:r>
              <a:rPr lang="en-GB" dirty="0"/>
              <a:t>How to measure biodiversity?</a:t>
            </a:r>
          </a:p>
          <a:p>
            <a:r>
              <a:rPr lang="en-GB" dirty="0"/>
              <a:t>Might be very simple, e.g. counts of species</a:t>
            </a:r>
          </a:p>
        </p:txBody>
      </p:sp>
      <p:pic>
        <p:nvPicPr>
          <p:cNvPr id="2050" name="Picture 2" descr="Image result for species richness fi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996952"/>
            <a:ext cx="6000708" cy="35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09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a:xfrm>
            <a:off x="467544" y="1340768"/>
            <a:ext cx="8229600" cy="4525963"/>
          </a:xfrm>
        </p:spPr>
        <p:txBody>
          <a:bodyPr/>
          <a:lstStyle/>
          <a:p>
            <a:r>
              <a:rPr lang="en-GB" dirty="0"/>
              <a:t>How to measure biodiversity?</a:t>
            </a:r>
          </a:p>
          <a:p>
            <a:r>
              <a:rPr lang="en-GB" dirty="0"/>
              <a:t>Based on diversity Indices, e.g. based on species richness and/ or abundance</a:t>
            </a:r>
          </a:p>
        </p:txBody>
      </p:sp>
      <p:pic>
        <p:nvPicPr>
          <p:cNvPr id="5122" name="Picture 2" descr="http://docsdrive.com/images/ansinet/jbs/2013/tab5-2k13-577-5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84984"/>
            <a:ext cx="471419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4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a:xfrm>
            <a:off x="467544" y="1340768"/>
            <a:ext cx="8229600" cy="4525963"/>
          </a:xfrm>
        </p:spPr>
        <p:txBody>
          <a:bodyPr/>
          <a:lstStyle/>
          <a:p>
            <a:r>
              <a:rPr lang="en-GB" dirty="0"/>
              <a:t>How to measure biodiversity?</a:t>
            </a:r>
          </a:p>
          <a:p>
            <a:r>
              <a:rPr lang="en-GB" dirty="0"/>
              <a:t>Based on diversity Indices, e.g. based on species richness and/ or abundance</a:t>
            </a:r>
          </a:p>
        </p:txBody>
      </p:sp>
      <p:pic>
        <p:nvPicPr>
          <p:cNvPr id="3074" name="Picture 2" descr="Image result for shannon index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5311061" cy="366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3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a:xfrm>
            <a:off x="467544" y="1340768"/>
            <a:ext cx="8229600" cy="4525963"/>
          </a:xfrm>
        </p:spPr>
        <p:txBody>
          <a:bodyPr/>
          <a:lstStyle/>
          <a:p>
            <a:r>
              <a:rPr lang="en-GB" dirty="0"/>
              <a:t>How to measure biodiversity?</a:t>
            </a:r>
          </a:p>
          <a:p>
            <a:r>
              <a:rPr lang="en-GB" dirty="0"/>
              <a:t>Based on diversity Indices, e.g. based on species richness and/ or abundance</a:t>
            </a:r>
          </a:p>
        </p:txBody>
      </p:sp>
      <p:pic>
        <p:nvPicPr>
          <p:cNvPr id="6146" name="Picture 2" descr="Image result for rarefaction diversity  fish"/>
          <p:cNvPicPr>
            <a:picLocks noChangeAspect="1" noChangeArrowheads="1"/>
          </p:cNvPicPr>
          <p:nvPr/>
        </p:nvPicPr>
        <p:blipFill rotWithShape="1">
          <a:blip r:embed="rId2">
            <a:extLst>
              <a:ext uri="{28A0092B-C50C-407E-A947-70E740481C1C}">
                <a14:useLocalDpi xmlns:a14="http://schemas.microsoft.com/office/drawing/2010/main" val="0"/>
              </a:ext>
            </a:extLst>
          </a:blip>
          <a:srcRect r="2591" b="52442"/>
          <a:stretch/>
        </p:blipFill>
        <p:spPr bwMode="auto">
          <a:xfrm>
            <a:off x="1691679" y="2924944"/>
            <a:ext cx="454262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normAutofit/>
          </a:bodyPr>
          <a:lstStyle/>
          <a:p>
            <a:r>
              <a:rPr lang="en-US" altLang="en-US" dirty="0"/>
              <a:t>But why our focus on biodiversity?</a:t>
            </a:r>
          </a:p>
          <a:p>
            <a:endParaRPr lang="en-US" altLang="en-US" dirty="0"/>
          </a:p>
          <a:p>
            <a:r>
              <a:rPr lang="en-US" altLang="en-US" dirty="0"/>
              <a:t>If we use species richness as our indicator, then species richness can be important for </a:t>
            </a:r>
            <a:r>
              <a:rPr lang="en-US" altLang="en-US" i="1" dirty="0"/>
              <a:t>ecosystem functioning</a:t>
            </a:r>
            <a:r>
              <a:rPr lang="en-US" altLang="en-US" dirty="0"/>
              <a:t>……..</a:t>
            </a:r>
            <a:endParaRPr lang="en-GB" dirty="0"/>
          </a:p>
        </p:txBody>
      </p:sp>
    </p:spTree>
    <p:extLst>
      <p:ext uri="{BB962C8B-B14F-4D97-AF65-F5344CB8AC3E}">
        <p14:creationId xmlns:p14="http://schemas.microsoft.com/office/powerpoint/2010/main" val="75087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GB" i="1" dirty="0">
                <a:solidFill>
                  <a:srgbClr val="FF0000"/>
                </a:solidFill>
              </a:rPr>
              <a:t>What do we really mean by biodiversity?</a:t>
            </a:r>
          </a:p>
          <a:p>
            <a:pPr marL="514350" indent="-514350">
              <a:buAutoNum type="arabicPeriod"/>
            </a:pPr>
            <a:endParaRPr lang="en-GB" i="1" dirty="0">
              <a:solidFill>
                <a:srgbClr val="FF0000"/>
              </a:solidFill>
            </a:endParaRPr>
          </a:p>
          <a:p>
            <a:pPr marL="514350" indent="-514350">
              <a:buAutoNum type="arabicPeriod"/>
            </a:pPr>
            <a:r>
              <a:rPr lang="en-GB" i="1" dirty="0">
                <a:solidFill>
                  <a:srgbClr val="FF0000"/>
                </a:solidFill>
              </a:rPr>
              <a:t>Why is it important to measure biodiversity?</a:t>
            </a:r>
          </a:p>
          <a:p>
            <a:pPr marL="514350" indent="-514350">
              <a:buAutoNum type="arabicPeriod"/>
            </a:pPr>
            <a:endParaRPr lang="en-GB" dirty="0"/>
          </a:p>
          <a:p>
            <a:pPr marL="514350" indent="-514350">
              <a:buAutoNum type="arabicPeriod"/>
            </a:pPr>
            <a:r>
              <a:rPr lang="en-GB" dirty="0"/>
              <a:t>What is meant by the term ‘function(</a:t>
            </a:r>
            <a:r>
              <a:rPr lang="en-GB" dirty="0" err="1"/>
              <a:t>ing</a:t>
            </a:r>
            <a:r>
              <a:rPr lang="en-GB" dirty="0"/>
              <a:t>)’? </a:t>
            </a:r>
          </a:p>
          <a:p>
            <a:pPr marL="514350" indent="-514350">
              <a:buAutoNum type="arabicPeriod"/>
            </a:pPr>
            <a:endParaRPr lang="en-GB" dirty="0"/>
          </a:p>
          <a:p>
            <a:pPr marL="514350" indent="-514350">
              <a:buAutoNum type="arabicPeriod"/>
            </a:pPr>
            <a:r>
              <a:rPr lang="en-GB" dirty="0"/>
              <a:t>What is a functional group? How does it differ from a functional guild? </a:t>
            </a:r>
          </a:p>
          <a:p>
            <a:pPr marL="514350" indent="-514350">
              <a:buAutoNum type="arabicPeriod"/>
            </a:pPr>
            <a:endParaRPr lang="en-GB" dirty="0"/>
          </a:p>
          <a:p>
            <a:pPr marL="514350" indent="-514350">
              <a:buAutoNum type="arabicPeriod"/>
            </a:pPr>
            <a:r>
              <a:rPr lang="en-GB" dirty="0"/>
              <a:t>What is the relationship between biodiversity and ecosystem functioning?</a:t>
            </a:r>
          </a:p>
        </p:txBody>
      </p:sp>
    </p:spTree>
    <p:extLst>
      <p:ext uri="{BB962C8B-B14F-4D97-AF65-F5344CB8AC3E}">
        <p14:creationId xmlns:p14="http://schemas.microsoft.com/office/powerpoint/2010/main" val="137295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2. What is ecosystem functioning?</a:t>
            </a:r>
            <a:br>
              <a:rPr lang="en-GB" dirty="0"/>
            </a:br>
            <a:endParaRPr lang="en-GB" dirty="0"/>
          </a:p>
        </p:txBody>
      </p:sp>
    </p:spTree>
    <p:extLst>
      <p:ext uri="{BB962C8B-B14F-4D97-AF65-F5344CB8AC3E}">
        <p14:creationId xmlns:p14="http://schemas.microsoft.com/office/powerpoint/2010/main" val="212998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Functioning</a:t>
            </a:r>
          </a:p>
        </p:txBody>
      </p:sp>
      <p:sp>
        <p:nvSpPr>
          <p:cNvPr id="3" name="Content Placeholder 2"/>
          <p:cNvSpPr>
            <a:spLocks noGrp="1"/>
          </p:cNvSpPr>
          <p:nvPr>
            <p:ph idx="1"/>
          </p:nvPr>
        </p:nvSpPr>
        <p:spPr/>
        <p:txBody>
          <a:bodyPr/>
          <a:lstStyle/>
          <a:p>
            <a:endParaRPr lang="en-GB" dirty="0"/>
          </a:p>
          <a:p>
            <a:r>
              <a:rPr lang="en-GB" dirty="0"/>
              <a:t>Before we consider ecosystem functioning, we must first consider what we mean by function and functioning in an ecological context…..</a:t>
            </a:r>
          </a:p>
        </p:txBody>
      </p:sp>
    </p:spTree>
    <p:extLst>
      <p:ext uri="{BB962C8B-B14F-4D97-AF65-F5344CB8AC3E}">
        <p14:creationId xmlns:p14="http://schemas.microsoft.com/office/powerpoint/2010/main" val="408679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Questions</a:t>
            </a:r>
            <a:endParaRPr lang="en-GB" dirty="0">
              <a:solidFill>
                <a:srgbClr val="002060"/>
              </a:solidFill>
            </a:endParaRPr>
          </a:p>
        </p:txBody>
      </p:sp>
      <p:sp>
        <p:nvSpPr>
          <p:cNvPr id="3" name="Content Placeholder 2"/>
          <p:cNvSpPr>
            <a:spLocks noGrp="1"/>
          </p:cNvSpPr>
          <p:nvPr>
            <p:ph idx="1"/>
          </p:nvPr>
        </p:nvSpPr>
        <p:spPr/>
        <p:txBody>
          <a:bodyPr/>
          <a:lstStyle/>
          <a:p>
            <a:pPr marL="514350" indent="-514350">
              <a:buAutoNum type="arabicPeriod"/>
            </a:pPr>
            <a:r>
              <a:rPr lang="en-GB" dirty="0"/>
              <a:t>What is biodiversity?</a:t>
            </a:r>
          </a:p>
          <a:p>
            <a:pPr marL="514350" indent="-514350">
              <a:buAutoNum type="arabicPeriod"/>
            </a:pPr>
            <a:endParaRPr lang="en-GB" dirty="0"/>
          </a:p>
          <a:p>
            <a:pPr marL="514350" indent="-514350">
              <a:buAutoNum type="arabicPeriod"/>
            </a:pPr>
            <a:r>
              <a:rPr lang="en-GB" dirty="0"/>
              <a:t>What is ecosystem functioning?</a:t>
            </a:r>
          </a:p>
          <a:p>
            <a:pPr marL="514350" indent="-514350">
              <a:buAutoNum type="arabicPeriod"/>
            </a:pPr>
            <a:endParaRPr lang="en-GB" dirty="0"/>
          </a:p>
          <a:p>
            <a:pPr marL="514350" indent="-514350">
              <a:buAutoNum type="arabicPeriod"/>
            </a:pPr>
            <a:r>
              <a:rPr lang="en-GB" dirty="0"/>
              <a:t>Why is biodiversity important for ecosystem functioning?</a:t>
            </a:r>
          </a:p>
        </p:txBody>
      </p:sp>
    </p:spTree>
    <p:extLst>
      <p:ext uri="{BB962C8B-B14F-4D97-AF65-F5344CB8AC3E}">
        <p14:creationId xmlns:p14="http://schemas.microsoft.com/office/powerpoint/2010/main" val="16318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unctional groups ecology"/>
          <p:cNvPicPr>
            <a:picLocks noChangeAspect="1" noChangeArrowheads="1"/>
          </p:cNvPicPr>
          <p:nvPr/>
        </p:nvPicPr>
        <p:blipFill rotWithShape="1">
          <a:blip r:embed="rId2">
            <a:extLst>
              <a:ext uri="{28A0092B-C50C-407E-A947-70E740481C1C}">
                <a14:useLocalDpi xmlns:a14="http://schemas.microsoft.com/office/drawing/2010/main" val="0"/>
              </a:ext>
            </a:extLst>
          </a:blip>
          <a:srcRect b="11764"/>
          <a:stretch/>
        </p:blipFill>
        <p:spPr bwMode="auto">
          <a:xfrm>
            <a:off x="395536" y="332656"/>
            <a:ext cx="4133850" cy="2916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unctional groups ec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01008"/>
            <a:ext cx="41338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functional groups ec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05064"/>
            <a:ext cx="3920989" cy="1894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476672"/>
            <a:ext cx="3992997" cy="1754326"/>
          </a:xfrm>
          <a:prstGeom prst="rect">
            <a:avLst/>
          </a:prstGeom>
          <a:noFill/>
        </p:spPr>
        <p:txBody>
          <a:bodyPr wrap="square" rtlCol="0">
            <a:spAutoFit/>
          </a:bodyPr>
          <a:lstStyle/>
          <a:p>
            <a:endParaRPr lang="en-GB" dirty="0"/>
          </a:p>
          <a:p>
            <a:r>
              <a:rPr lang="en-GB" dirty="0"/>
              <a:t>These images show a range of processes that occur within ecosystems</a:t>
            </a:r>
          </a:p>
          <a:p>
            <a:endParaRPr lang="en-GB" dirty="0"/>
          </a:p>
          <a:p>
            <a:r>
              <a:rPr lang="en-GB" dirty="0"/>
              <a:t>If a leaf from a tree fall in the water, what is its fate?</a:t>
            </a:r>
          </a:p>
        </p:txBody>
      </p:sp>
    </p:spTree>
    <p:extLst>
      <p:ext uri="{BB962C8B-B14F-4D97-AF65-F5344CB8AC3E}">
        <p14:creationId xmlns:p14="http://schemas.microsoft.com/office/powerpoint/2010/main" val="56070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Functional groups</a:t>
            </a:r>
          </a:p>
        </p:txBody>
      </p:sp>
      <p:sp>
        <p:nvSpPr>
          <p:cNvPr id="3" name="Content Placeholder 2"/>
          <p:cNvSpPr>
            <a:spLocks noGrp="1"/>
          </p:cNvSpPr>
          <p:nvPr>
            <p:ph idx="1"/>
          </p:nvPr>
        </p:nvSpPr>
        <p:spPr/>
        <p:txBody>
          <a:bodyPr/>
          <a:lstStyle/>
          <a:p>
            <a:endParaRPr lang="en-GB" dirty="0"/>
          </a:p>
          <a:p>
            <a:r>
              <a:rPr lang="en-GB" dirty="0"/>
              <a:t>F</a:t>
            </a:r>
            <a:r>
              <a:rPr lang="en-GB" dirty="0" smtClean="0"/>
              <a:t>unctional </a:t>
            </a:r>
            <a:r>
              <a:rPr lang="en-GB" dirty="0"/>
              <a:t>groups can be considered as non-phylogenetic, aggregated units of </a:t>
            </a:r>
            <a:r>
              <a:rPr lang="en-GB" i="1" dirty="0"/>
              <a:t>species</a:t>
            </a:r>
            <a:r>
              <a:rPr lang="en-GB" dirty="0"/>
              <a:t> sharing an important ecological characteristic and playing an equivalent </a:t>
            </a:r>
            <a:r>
              <a:rPr lang="en-GB" b="1" dirty="0"/>
              <a:t>role</a:t>
            </a:r>
            <a:r>
              <a:rPr lang="en-GB" dirty="0"/>
              <a:t> in the </a:t>
            </a:r>
            <a:r>
              <a:rPr lang="en-GB" dirty="0" smtClean="0"/>
              <a:t>community</a:t>
            </a:r>
            <a:endParaRPr lang="en-GB" dirty="0"/>
          </a:p>
          <a:p>
            <a:r>
              <a:rPr lang="en-GB" dirty="0"/>
              <a:t>Role = function</a:t>
            </a:r>
          </a:p>
        </p:txBody>
      </p:sp>
    </p:spTree>
    <p:extLst>
      <p:ext uri="{BB962C8B-B14F-4D97-AF65-F5344CB8AC3E}">
        <p14:creationId xmlns:p14="http://schemas.microsoft.com/office/powerpoint/2010/main" val="13367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Functional guilds?</a:t>
            </a:r>
          </a:p>
        </p:txBody>
      </p:sp>
      <p:sp>
        <p:nvSpPr>
          <p:cNvPr id="3" name="Content Placeholder 2"/>
          <p:cNvSpPr>
            <a:spLocks noGrp="1"/>
          </p:cNvSpPr>
          <p:nvPr>
            <p:ph idx="1"/>
          </p:nvPr>
        </p:nvSpPr>
        <p:spPr>
          <a:xfrm>
            <a:off x="4860032" y="1844824"/>
            <a:ext cx="3960440" cy="4525963"/>
          </a:xfrm>
        </p:spPr>
        <p:txBody>
          <a:bodyPr>
            <a:normAutofit fontScale="55000" lnSpcReduction="20000"/>
          </a:bodyPr>
          <a:lstStyle/>
          <a:p>
            <a:r>
              <a:rPr lang="en-GB" dirty="0"/>
              <a:t>Although most researchers use the terms ‘‘guild’’ and ‘‘functional group’’ more or less synonymously, these two concepts bear different meanings. </a:t>
            </a:r>
          </a:p>
          <a:p>
            <a:endParaRPr lang="en-GB" dirty="0"/>
          </a:p>
          <a:p>
            <a:r>
              <a:rPr lang="en-GB" dirty="0"/>
              <a:t>The guild concept refers primarily to the mechanisms of resource sharing by species in a competitive context whereas the functional groups concept is concerned with how a resource or any other ecological component is  processed by different species to provide a specific ecosystem service or function.</a:t>
            </a:r>
          </a:p>
          <a:p>
            <a:endParaRPr lang="en-GB"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10" t="18407" r="30089" b="12448"/>
          <a:stretch/>
        </p:blipFill>
        <p:spPr bwMode="auto">
          <a:xfrm>
            <a:off x="179512" y="1484784"/>
            <a:ext cx="447244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53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291" t="40823" r="15262" b="26532"/>
          <a:stretch/>
        </p:blipFill>
        <p:spPr bwMode="auto">
          <a:xfrm>
            <a:off x="971600" y="1700808"/>
            <a:ext cx="7112899" cy="335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28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35" t="16064" r="15266" b="8263"/>
          <a:stretch/>
        </p:blipFill>
        <p:spPr bwMode="auto">
          <a:xfrm>
            <a:off x="467543" y="188640"/>
            <a:ext cx="8531229" cy="605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726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10" t="46255" r="15708" b="18347"/>
          <a:stretch/>
        </p:blipFill>
        <p:spPr bwMode="auto">
          <a:xfrm>
            <a:off x="0" y="1484784"/>
            <a:ext cx="874545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21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Functioning</a:t>
            </a:r>
          </a:p>
        </p:txBody>
      </p:sp>
      <p:sp>
        <p:nvSpPr>
          <p:cNvPr id="3" name="Content Placeholder 2"/>
          <p:cNvSpPr>
            <a:spLocks noGrp="1"/>
          </p:cNvSpPr>
          <p:nvPr>
            <p:ph idx="1"/>
          </p:nvPr>
        </p:nvSpPr>
        <p:spPr/>
        <p:txBody>
          <a:bodyPr/>
          <a:lstStyle/>
          <a:p>
            <a:endParaRPr lang="en-GB" dirty="0"/>
          </a:p>
          <a:p>
            <a:r>
              <a:rPr lang="en-GB" dirty="0" smtClean="0"/>
              <a:t>So, some prefer to refer </a:t>
            </a:r>
            <a:r>
              <a:rPr lang="en-GB" dirty="0"/>
              <a:t>to functional groups rather than functional guilds in an ecosystem functioning perspective</a:t>
            </a:r>
          </a:p>
          <a:p>
            <a:endParaRPr lang="en-GB" dirty="0"/>
          </a:p>
          <a:p>
            <a:pPr marL="0" indent="0">
              <a:buNone/>
            </a:pPr>
            <a:endParaRPr lang="en-GB" dirty="0"/>
          </a:p>
        </p:txBody>
      </p:sp>
    </p:spTree>
    <p:extLst>
      <p:ext uri="{BB962C8B-B14F-4D97-AF65-F5344CB8AC3E}">
        <p14:creationId xmlns:p14="http://schemas.microsoft.com/office/powerpoint/2010/main" val="262488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Ecosystem functioning</a:t>
            </a:r>
          </a:p>
        </p:txBody>
      </p:sp>
      <p:sp>
        <p:nvSpPr>
          <p:cNvPr id="3" name="Content Placeholder 2"/>
          <p:cNvSpPr>
            <a:spLocks noGrp="1"/>
          </p:cNvSpPr>
          <p:nvPr>
            <p:ph idx="1"/>
          </p:nvPr>
        </p:nvSpPr>
        <p:spPr/>
        <p:txBody>
          <a:bodyPr>
            <a:normAutofit fontScale="85000" lnSpcReduction="10000"/>
          </a:bodyPr>
          <a:lstStyle/>
          <a:p>
            <a:endParaRPr lang="en-GB" dirty="0"/>
          </a:p>
          <a:p>
            <a:r>
              <a:rPr lang="en-GB" dirty="0"/>
              <a:t>T</a:t>
            </a:r>
            <a:r>
              <a:rPr lang="en-GB" dirty="0" smtClean="0"/>
              <a:t>he </a:t>
            </a:r>
            <a:r>
              <a:rPr lang="en-GB" dirty="0"/>
              <a:t>term '</a:t>
            </a:r>
            <a:r>
              <a:rPr lang="en-GB" b="1" dirty="0"/>
              <a:t>Ecosystem function</a:t>
            </a:r>
            <a:r>
              <a:rPr lang="en-GB" dirty="0"/>
              <a:t>' defines the biological, geochemical and physical processes and components that take place or occur within an </a:t>
            </a:r>
            <a:r>
              <a:rPr lang="en-GB" b="1" dirty="0"/>
              <a:t>ecosystem</a:t>
            </a:r>
            <a:r>
              <a:rPr lang="en-GB" dirty="0" smtClean="0"/>
              <a:t>.</a:t>
            </a:r>
            <a:endParaRPr lang="en-GB" dirty="0"/>
          </a:p>
          <a:p>
            <a:r>
              <a:rPr lang="en-GB" dirty="0"/>
              <a:t>It involves solar energy flow, mineral cycling and water </a:t>
            </a:r>
            <a:r>
              <a:rPr lang="en-GB" dirty="0" smtClean="0"/>
              <a:t>cycling</a:t>
            </a:r>
            <a:endParaRPr lang="en-GB" dirty="0"/>
          </a:p>
          <a:p>
            <a:r>
              <a:rPr lang="en-GB" dirty="0"/>
              <a:t>The functional groups of species associated with ecosystem functioning are thus those involved in the flow of energy through the ecosystem (e.g. food webs) and the cycling of minerals and water</a:t>
            </a:r>
            <a:r>
              <a:rPr lang="en-GB" dirty="0" smtClean="0"/>
              <a:t>.</a:t>
            </a:r>
            <a:endParaRPr lang="en-GB" dirty="0"/>
          </a:p>
          <a:p>
            <a:r>
              <a:rPr lang="en-GB" dirty="0"/>
              <a:t>These then map </a:t>
            </a:r>
            <a:r>
              <a:rPr lang="en-GB" dirty="0" smtClean="0"/>
              <a:t>onto  </a:t>
            </a:r>
            <a:r>
              <a:rPr lang="en-GB" dirty="0"/>
              <a:t>ecosystem </a:t>
            </a:r>
            <a:r>
              <a:rPr lang="en-GB" dirty="0" smtClean="0"/>
              <a:t>services</a:t>
            </a:r>
            <a:endParaRPr lang="en-GB" dirty="0"/>
          </a:p>
        </p:txBody>
      </p:sp>
    </p:spTree>
    <p:extLst>
      <p:ext uri="{BB962C8B-B14F-4D97-AF65-F5344CB8AC3E}">
        <p14:creationId xmlns:p14="http://schemas.microsoft.com/office/powerpoint/2010/main" val="6246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Functioning</a:t>
            </a:r>
          </a:p>
        </p:txBody>
      </p:sp>
      <p:pic>
        <p:nvPicPr>
          <p:cNvPr id="8194" name="Picture 2" descr="http://www.globalchange.umich.edu/globalchange1/current/lectures/kling/ecosystem/zebr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06922"/>
            <a:ext cx="4105275" cy="30765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globalchange.umich.edu/globalchange1/current/lectures/kling/ecosystem/foodchai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68760"/>
            <a:ext cx="234315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22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Diversity and f</a:t>
            </a:r>
            <a:r>
              <a:rPr lang="en-GB" dirty="0" smtClean="0"/>
              <a:t>unctional groups</a:t>
            </a:r>
            <a:endParaRPr lang="en-GB" dirty="0"/>
          </a:p>
        </p:txBody>
      </p:sp>
      <p:sp>
        <p:nvSpPr>
          <p:cNvPr id="3" name="Content Placeholder 2"/>
          <p:cNvSpPr>
            <a:spLocks noGrp="1"/>
          </p:cNvSpPr>
          <p:nvPr>
            <p:ph idx="1"/>
          </p:nvPr>
        </p:nvSpPr>
        <p:spPr/>
        <p:txBody>
          <a:bodyPr/>
          <a:lstStyle/>
          <a:p>
            <a:endParaRPr lang="en-GB" dirty="0"/>
          </a:p>
          <a:p>
            <a:r>
              <a:rPr lang="en-GB" dirty="0"/>
              <a:t>Functional diversity</a:t>
            </a:r>
            <a:r>
              <a:rPr lang="en-GB" dirty="0" smtClean="0"/>
              <a:t>?</a:t>
            </a:r>
            <a:endParaRPr lang="en-GB" dirty="0"/>
          </a:p>
          <a:p>
            <a:r>
              <a:rPr lang="en-GB" dirty="0"/>
              <a:t>The diversity of a functional group, usually measured as species </a:t>
            </a:r>
            <a:r>
              <a:rPr lang="en-GB" dirty="0" smtClean="0"/>
              <a:t>richness</a:t>
            </a:r>
            <a:endParaRPr lang="en-GB" dirty="0"/>
          </a:p>
          <a:p>
            <a:r>
              <a:rPr lang="en-GB" dirty="0"/>
              <a:t>Is it good to have high functional diversity?</a:t>
            </a:r>
          </a:p>
        </p:txBody>
      </p:sp>
    </p:spTree>
    <p:extLst>
      <p:ext uri="{BB962C8B-B14F-4D97-AF65-F5344CB8AC3E}">
        <p14:creationId xmlns:p14="http://schemas.microsoft.com/office/powerpoint/2010/main" val="427058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Questions</a:t>
            </a:r>
            <a:endParaRPr lang="en-GB"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GB" dirty="0"/>
              <a:t>What do we really mean by biodiversity?</a:t>
            </a:r>
          </a:p>
          <a:p>
            <a:pPr marL="514350" indent="-514350">
              <a:buAutoNum type="arabicPeriod"/>
            </a:pPr>
            <a:endParaRPr lang="en-GB" dirty="0"/>
          </a:p>
          <a:p>
            <a:pPr marL="514350" indent="-514350">
              <a:buAutoNum type="arabicPeriod"/>
            </a:pPr>
            <a:r>
              <a:rPr lang="en-GB" dirty="0"/>
              <a:t>Why is it important to measure biodiversity</a:t>
            </a:r>
          </a:p>
          <a:p>
            <a:pPr marL="514350" indent="-514350">
              <a:buAutoNum type="arabicPeriod"/>
            </a:pPr>
            <a:endParaRPr lang="en-GB" dirty="0"/>
          </a:p>
          <a:p>
            <a:pPr marL="514350" indent="-514350">
              <a:buAutoNum type="arabicPeriod"/>
            </a:pPr>
            <a:r>
              <a:rPr lang="en-GB" dirty="0"/>
              <a:t>What is meant by the term ‘function(</a:t>
            </a:r>
            <a:r>
              <a:rPr lang="en-GB" dirty="0" err="1"/>
              <a:t>ing</a:t>
            </a:r>
            <a:r>
              <a:rPr lang="en-GB" dirty="0"/>
              <a:t>)’? </a:t>
            </a:r>
          </a:p>
          <a:p>
            <a:pPr marL="514350" indent="-514350">
              <a:buAutoNum type="arabicPeriod"/>
            </a:pPr>
            <a:endParaRPr lang="en-GB" dirty="0"/>
          </a:p>
          <a:p>
            <a:pPr marL="514350" indent="-514350">
              <a:buFont typeface="Arial" panose="020B0604020202020204" pitchFamily="34" charset="0"/>
              <a:buAutoNum type="arabicPeriod"/>
            </a:pPr>
            <a:r>
              <a:rPr lang="en-GB" dirty="0"/>
              <a:t>What is a functional group? How does it differ from a functional guild? What about functional diversity and redundancy?</a:t>
            </a:r>
          </a:p>
          <a:p>
            <a:pPr marL="514350" indent="-514350">
              <a:buAutoNum type="arabicPeriod"/>
            </a:pPr>
            <a:endParaRPr lang="en-GB" dirty="0"/>
          </a:p>
          <a:p>
            <a:pPr marL="514350" indent="-514350">
              <a:buAutoNum type="arabicPeriod"/>
            </a:pPr>
            <a:r>
              <a:rPr lang="en-GB" dirty="0"/>
              <a:t>What is the relationship between biodiversity and ecosystem functioning?</a:t>
            </a:r>
          </a:p>
        </p:txBody>
      </p:sp>
    </p:spTree>
    <p:extLst>
      <p:ext uri="{BB962C8B-B14F-4D97-AF65-F5344CB8AC3E}">
        <p14:creationId xmlns:p14="http://schemas.microsoft.com/office/powerpoint/2010/main" val="80485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individual species?</a:t>
            </a:r>
            <a:endParaRPr lang="en-GB" dirty="0"/>
          </a:p>
        </p:txBody>
      </p:sp>
      <p:sp>
        <p:nvSpPr>
          <p:cNvPr id="3" name="Content Placeholder 2"/>
          <p:cNvSpPr>
            <a:spLocks noGrp="1"/>
          </p:cNvSpPr>
          <p:nvPr>
            <p:ph idx="1"/>
          </p:nvPr>
        </p:nvSpPr>
        <p:spPr/>
        <p:txBody>
          <a:bodyPr>
            <a:normAutofit/>
          </a:bodyPr>
          <a:lstStyle/>
          <a:p>
            <a:r>
              <a:rPr lang="en-GB" dirty="0"/>
              <a:t>Functional redundancy</a:t>
            </a:r>
            <a:r>
              <a:rPr lang="en-GB" dirty="0" smtClean="0"/>
              <a:t>?</a:t>
            </a:r>
            <a:endParaRPr lang="en-GB" dirty="0"/>
          </a:p>
          <a:p>
            <a:r>
              <a:rPr lang="en-GB" dirty="0"/>
              <a:t>Some species perform similar roles in communities and ecosystems, and may therefore be substitutable with little impact on ecosystem </a:t>
            </a:r>
            <a:r>
              <a:rPr lang="en-GB" dirty="0" smtClean="0"/>
              <a:t>processes</a:t>
            </a:r>
            <a:endParaRPr lang="en-GB" dirty="0"/>
          </a:p>
        </p:txBody>
      </p:sp>
      <p:sp>
        <p:nvSpPr>
          <p:cNvPr id="4" name="TextBox 3"/>
          <p:cNvSpPr txBox="1"/>
          <p:nvPr/>
        </p:nvSpPr>
        <p:spPr>
          <a:xfrm>
            <a:off x="395536" y="5805264"/>
            <a:ext cx="7920880" cy="646331"/>
          </a:xfrm>
          <a:prstGeom prst="rect">
            <a:avLst/>
          </a:prstGeom>
          <a:noFill/>
        </p:spPr>
        <p:txBody>
          <a:bodyPr wrap="square" rtlCol="0">
            <a:spAutoFit/>
          </a:bodyPr>
          <a:lstStyle/>
          <a:p>
            <a:r>
              <a:rPr lang="en-GB" dirty="0"/>
              <a:t>Rosenfeld, J. S. (2002), Functional redundancy in ecology and conservation. </a:t>
            </a:r>
            <a:r>
              <a:rPr lang="en-GB" dirty="0" err="1"/>
              <a:t>Oikos</a:t>
            </a:r>
            <a:r>
              <a:rPr lang="en-GB" dirty="0"/>
              <a:t>, 98: 156–162. </a:t>
            </a:r>
          </a:p>
        </p:txBody>
      </p:sp>
    </p:spTree>
    <p:extLst>
      <p:ext uri="{BB962C8B-B14F-4D97-AF65-F5344CB8AC3E}">
        <p14:creationId xmlns:p14="http://schemas.microsoft.com/office/powerpoint/2010/main" val="121409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GB" i="1" dirty="0">
                <a:solidFill>
                  <a:srgbClr val="FF0000"/>
                </a:solidFill>
              </a:rPr>
              <a:t>What do we really mean by biodiversity?</a:t>
            </a:r>
          </a:p>
          <a:p>
            <a:pPr marL="514350" indent="-514350">
              <a:buAutoNum type="arabicPeriod"/>
            </a:pPr>
            <a:endParaRPr lang="en-GB" i="1" dirty="0">
              <a:solidFill>
                <a:srgbClr val="FF0000"/>
              </a:solidFill>
            </a:endParaRPr>
          </a:p>
          <a:p>
            <a:pPr marL="514350" indent="-514350">
              <a:buAutoNum type="arabicPeriod"/>
            </a:pPr>
            <a:r>
              <a:rPr lang="en-GB" i="1" dirty="0">
                <a:solidFill>
                  <a:srgbClr val="FF0000"/>
                </a:solidFill>
              </a:rPr>
              <a:t>Why is it important to measure biodiversity?</a:t>
            </a:r>
          </a:p>
          <a:p>
            <a:pPr marL="514350" indent="-514350">
              <a:buAutoNum type="arabicPeriod"/>
            </a:pPr>
            <a:endParaRPr lang="en-GB" dirty="0"/>
          </a:p>
          <a:p>
            <a:pPr marL="514350" indent="-514350">
              <a:buAutoNum type="arabicPeriod"/>
            </a:pPr>
            <a:r>
              <a:rPr lang="en-GB" i="1" dirty="0">
                <a:solidFill>
                  <a:srgbClr val="FF0000"/>
                </a:solidFill>
              </a:rPr>
              <a:t>What is meant by the term ‘function(</a:t>
            </a:r>
            <a:r>
              <a:rPr lang="en-GB" i="1" dirty="0" err="1">
                <a:solidFill>
                  <a:srgbClr val="FF0000"/>
                </a:solidFill>
              </a:rPr>
              <a:t>ing</a:t>
            </a:r>
            <a:r>
              <a:rPr lang="en-GB" i="1" dirty="0">
                <a:solidFill>
                  <a:srgbClr val="FF0000"/>
                </a:solidFill>
              </a:rPr>
              <a:t>)’? </a:t>
            </a:r>
          </a:p>
          <a:p>
            <a:pPr marL="514350" indent="-514350">
              <a:buAutoNum type="arabicPeriod"/>
            </a:pPr>
            <a:endParaRPr lang="en-GB" i="1" dirty="0">
              <a:solidFill>
                <a:srgbClr val="FF0000"/>
              </a:solidFill>
            </a:endParaRPr>
          </a:p>
          <a:p>
            <a:pPr marL="514350" indent="-514350">
              <a:buAutoNum type="arabicPeriod"/>
            </a:pPr>
            <a:r>
              <a:rPr lang="en-GB" i="1" dirty="0">
                <a:solidFill>
                  <a:srgbClr val="FF0000"/>
                </a:solidFill>
              </a:rPr>
              <a:t>What is a functional group? How does it differ from a functional guild? What about functional diversity and redundancy?</a:t>
            </a:r>
          </a:p>
          <a:p>
            <a:pPr marL="514350" indent="-514350">
              <a:buAutoNum type="arabicPeriod"/>
            </a:pPr>
            <a:endParaRPr lang="en-GB" dirty="0"/>
          </a:p>
          <a:p>
            <a:pPr marL="514350" indent="-514350">
              <a:buAutoNum type="arabicPeriod"/>
            </a:pPr>
            <a:r>
              <a:rPr lang="en-GB" dirty="0"/>
              <a:t>What is the relationship between biodiversity and ecosystem functioning?</a:t>
            </a:r>
          </a:p>
        </p:txBody>
      </p:sp>
    </p:spTree>
    <p:extLst>
      <p:ext uri="{BB962C8B-B14F-4D97-AF65-F5344CB8AC3E}">
        <p14:creationId xmlns:p14="http://schemas.microsoft.com/office/powerpoint/2010/main" val="1808225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712968" cy="1470025"/>
          </a:xfrm>
        </p:spPr>
        <p:txBody>
          <a:bodyPr>
            <a:normAutofit fontScale="90000"/>
          </a:bodyPr>
          <a:lstStyle/>
          <a:p>
            <a:r>
              <a:rPr lang="en-GB" dirty="0"/>
              <a:t>3. What is the relationship between biodiversity and ecosystem functioning?</a:t>
            </a:r>
            <a:br>
              <a:rPr lang="en-GB" dirty="0"/>
            </a:br>
            <a:r>
              <a:rPr lang="en-GB" dirty="0"/>
              <a:t> </a:t>
            </a:r>
          </a:p>
        </p:txBody>
      </p:sp>
    </p:spTree>
    <p:extLst>
      <p:ext uri="{BB962C8B-B14F-4D97-AF65-F5344CB8AC3E}">
        <p14:creationId xmlns:p14="http://schemas.microsoft.com/office/powerpoint/2010/main" val="3645372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Theory</a:t>
            </a:r>
          </a:p>
        </p:txBody>
      </p:sp>
      <p:sp>
        <p:nvSpPr>
          <p:cNvPr id="3" name="Content Placeholder 2"/>
          <p:cNvSpPr>
            <a:spLocks noGrp="1"/>
          </p:cNvSpPr>
          <p:nvPr>
            <p:ph idx="1"/>
          </p:nvPr>
        </p:nvSpPr>
        <p:spPr/>
        <p:txBody>
          <a:bodyPr/>
          <a:lstStyle/>
          <a:p>
            <a:endParaRPr lang="en-GB" dirty="0"/>
          </a:p>
          <a:p>
            <a:r>
              <a:rPr lang="en-GB" dirty="0"/>
              <a:t>A lot of research effort has been expended on exploring the relationship between biodiversity (usually as species richness) and ecosystem functioning</a:t>
            </a:r>
          </a:p>
          <a:p>
            <a:endParaRPr lang="en-GB" dirty="0"/>
          </a:p>
        </p:txBody>
      </p:sp>
    </p:spTree>
    <p:extLst>
      <p:ext uri="{BB962C8B-B14F-4D97-AF65-F5344CB8AC3E}">
        <p14:creationId xmlns:p14="http://schemas.microsoft.com/office/powerpoint/2010/main" val="419269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Dynamic relationship</a:t>
            </a:r>
          </a:p>
        </p:txBody>
      </p:sp>
      <p:pic>
        <p:nvPicPr>
          <p:cNvPr id="9218" name="Picture 2" descr="Image result for ecosystem func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194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4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perspectives</a:t>
            </a:r>
          </a:p>
        </p:txBody>
      </p:sp>
      <p:sp>
        <p:nvSpPr>
          <p:cNvPr id="3" name="Content Placeholder 2"/>
          <p:cNvSpPr>
            <a:spLocks noGrp="1"/>
          </p:cNvSpPr>
          <p:nvPr>
            <p:ph idx="1"/>
          </p:nvPr>
        </p:nvSpPr>
        <p:spPr/>
        <p:txBody>
          <a:bodyPr/>
          <a:lstStyle/>
          <a:p>
            <a:endParaRPr lang="en-GB" dirty="0"/>
          </a:p>
          <a:p>
            <a:r>
              <a:rPr lang="en-GB" dirty="0"/>
              <a:t>Research on biodiversity vs. ecosystem functioning predicts the relationship might potentially have a number of different ‘shapes’…..</a:t>
            </a:r>
          </a:p>
          <a:p>
            <a:pPr marL="0" indent="0">
              <a:buNone/>
            </a:pPr>
            <a:r>
              <a:rPr lang="en-GB" dirty="0" smtClean="0"/>
              <a:t>Is s</a:t>
            </a:r>
            <a:r>
              <a:rPr lang="en-GB" dirty="0" smtClean="0"/>
              <a:t>pecies </a:t>
            </a:r>
            <a:r>
              <a:rPr lang="en-GB" dirty="0"/>
              <a:t>richness </a:t>
            </a:r>
            <a:r>
              <a:rPr lang="en-GB" dirty="0" smtClean="0"/>
              <a:t>correlated </a:t>
            </a:r>
            <a:r>
              <a:rPr lang="en-GB" dirty="0"/>
              <a:t>with ecosystem </a:t>
            </a:r>
            <a:r>
              <a:rPr lang="en-GB" dirty="0" smtClean="0"/>
              <a:t>function?</a:t>
            </a:r>
            <a:endParaRPr lang="en-GB" dirty="0"/>
          </a:p>
        </p:txBody>
      </p:sp>
    </p:spTree>
    <p:extLst>
      <p:ext uri="{BB962C8B-B14F-4D97-AF65-F5344CB8AC3E}">
        <p14:creationId xmlns:p14="http://schemas.microsoft.com/office/powerpoint/2010/main" val="162512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8" y="1139825"/>
            <a:ext cx="8912225"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0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GB" altLang="en-US" dirty="0"/>
              <a:t>Ecological theory….</a:t>
            </a:r>
          </a:p>
        </p:txBody>
      </p:sp>
      <p:sp>
        <p:nvSpPr>
          <p:cNvPr id="44035" name="Rectangle 3"/>
          <p:cNvSpPr>
            <a:spLocks noGrp="1" noChangeArrowheads="1"/>
          </p:cNvSpPr>
          <p:nvPr>
            <p:ph type="body" idx="1"/>
          </p:nvPr>
        </p:nvSpPr>
        <p:spPr>
          <a:xfrm>
            <a:off x="539552" y="1268760"/>
            <a:ext cx="8178800" cy="479425"/>
          </a:xfrm>
        </p:spPr>
        <p:txBody>
          <a:bodyPr>
            <a:noAutofit/>
          </a:bodyPr>
          <a:lstStyle/>
          <a:p>
            <a:r>
              <a:rPr lang="en-GB" altLang="en-US" sz="2400" u="sng" dirty="0">
                <a:latin typeface="Arial" panose="020B0604020202020204" pitchFamily="34" charset="0"/>
                <a:cs typeface="Arial" panose="020B0604020202020204" pitchFamily="34" charset="0"/>
              </a:rPr>
              <a:t>Null hypothesis</a:t>
            </a:r>
            <a:r>
              <a:rPr lang="en-GB" altLang="en-US" sz="2400" dirty="0">
                <a:latin typeface="Arial" panose="020B0604020202020204" pitchFamily="34" charset="0"/>
                <a:cs typeface="Arial" panose="020B0604020202020204" pitchFamily="34" charset="0"/>
              </a:rPr>
              <a:t>: ecosystem function is insensitive to species additions or deletions (the trivial case</a:t>
            </a:r>
            <a:r>
              <a:rPr lang="en-GB" altLang="en-US" sz="2400" dirty="0" smtClean="0">
                <a:latin typeface="Arial" panose="020B0604020202020204" pitchFamily="34" charset="0"/>
                <a:cs typeface="Arial" panose="020B0604020202020204" pitchFamily="34" charset="0"/>
              </a:rPr>
              <a:t>)</a:t>
            </a:r>
          </a:p>
          <a:p>
            <a:r>
              <a:rPr lang="en-GB" altLang="en-US" sz="2400" dirty="0" smtClean="0">
                <a:latin typeface="Arial" panose="020B0604020202020204" pitchFamily="34" charset="0"/>
                <a:cs typeface="Arial" panose="020B0604020202020204" pitchFamily="34" charset="0"/>
              </a:rPr>
              <a:t>Cannot be true, as it implies function without species!</a:t>
            </a:r>
            <a:endParaRPr lang="en-GB" altLang="en-US" sz="2400" dirty="0">
              <a:latin typeface="Arial" panose="020B0604020202020204" pitchFamily="34" charset="0"/>
              <a:cs typeface="Arial" panose="020B0604020202020204" pitchFamily="34" charset="0"/>
            </a:endParaRPr>
          </a:p>
        </p:txBody>
      </p:sp>
      <p:grpSp>
        <p:nvGrpSpPr>
          <p:cNvPr id="44036" name="Group 4"/>
          <p:cNvGrpSpPr>
            <a:grpSpLocks/>
          </p:cNvGrpSpPr>
          <p:nvPr/>
        </p:nvGrpSpPr>
        <p:grpSpPr bwMode="auto">
          <a:xfrm>
            <a:off x="1066800" y="2065338"/>
            <a:ext cx="6267450" cy="4278312"/>
            <a:chOff x="672" y="1248"/>
            <a:chExt cx="3948" cy="2695"/>
          </a:xfrm>
        </p:grpSpPr>
        <p:sp>
          <p:nvSpPr>
            <p:cNvPr id="44037" name="Line 5"/>
            <p:cNvSpPr>
              <a:spLocks noChangeShapeType="1"/>
            </p:cNvSpPr>
            <p:nvPr/>
          </p:nvSpPr>
          <p:spPr bwMode="auto">
            <a:xfrm flipV="1">
              <a:off x="1825" y="1248"/>
              <a:ext cx="1" cy="2064"/>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8" name="Line 6"/>
            <p:cNvSpPr>
              <a:spLocks noChangeShapeType="1"/>
            </p:cNvSpPr>
            <p:nvPr/>
          </p:nvSpPr>
          <p:spPr bwMode="auto">
            <a:xfrm>
              <a:off x="1825" y="3312"/>
              <a:ext cx="2592" cy="1"/>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39" name="Text Box 7"/>
            <p:cNvSpPr txBox="1">
              <a:spLocks noChangeArrowheads="1"/>
            </p:cNvSpPr>
            <p:nvPr/>
          </p:nvSpPr>
          <p:spPr bwMode="auto">
            <a:xfrm>
              <a:off x="672" y="1584"/>
              <a:ext cx="117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Ecosystem </a:t>
              </a:r>
            </a:p>
            <a:p>
              <a:r>
                <a:rPr lang="en-GB" altLang="en-US" sz="2800" b="1"/>
                <a:t>function</a:t>
              </a:r>
              <a:endParaRPr lang="en-GB" altLang="en-US" b="1">
                <a:solidFill>
                  <a:schemeClr val="bg2"/>
                </a:solidFill>
              </a:endParaRPr>
            </a:p>
          </p:txBody>
        </p:sp>
        <p:sp>
          <p:nvSpPr>
            <p:cNvPr id="44040" name="Text Box 8"/>
            <p:cNvSpPr txBox="1">
              <a:spLocks noChangeArrowheads="1"/>
            </p:cNvSpPr>
            <p:nvPr/>
          </p:nvSpPr>
          <p:spPr bwMode="auto">
            <a:xfrm>
              <a:off x="2352" y="3616"/>
              <a:ext cx="16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Species richness</a:t>
              </a:r>
              <a:endParaRPr lang="en-GB" altLang="en-US" b="1">
                <a:solidFill>
                  <a:schemeClr val="bg2"/>
                </a:solidFill>
              </a:endParaRPr>
            </a:p>
          </p:txBody>
        </p:sp>
        <p:sp>
          <p:nvSpPr>
            <p:cNvPr id="44041" name="Text Box 9"/>
            <p:cNvSpPr txBox="1">
              <a:spLocks noChangeArrowheads="1"/>
            </p:cNvSpPr>
            <p:nvPr/>
          </p:nvSpPr>
          <p:spPr bwMode="auto">
            <a:xfrm>
              <a:off x="1776" y="3328"/>
              <a:ext cx="28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low 				high</a:t>
              </a:r>
            </a:p>
          </p:txBody>
        </p:sp>
        <p:sp>
          <p:nvSpPr>
            <p:cNvPr id="44042" name="Line 10"/>
            <p:cNvSpPr>
              <a:spLocks noChangeShapeType="1"/>
            </p:cNvSpPr>
            <p:nvPr/>
          </p:nvSpPr>
          <p:spPr bwMode="auto">
            <a:xfrm>
              <a:off x="1824" y="2304"/>
              <a:ext cx="2448"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43" name="Group 11"/>
          <p:cNvGrpSpPr>
            <a:grpSpLocks/>
          </p:cNvGrpSpPr>
          <p:nvPr/>
        </p:nvGrpSpPr>
        <p:grpSpPr bwMode="auto">
          <a:xfrm>
            <a:off x="5133975" y="3505200"/>
            <a:ext cx="76200" cy="457200"/>
            <a:chOff x="2232" y="2256"/>
            <a:chExt cx="48" cy="288"/>
          </a:xfrm>
        </p:grpSpPr>
        <p:sp>
          <p:nvSpPr>
            <p:cNvPr id="44044" name="Line 12"/>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5" name="Oval 13"/>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46" name="Group 14"/>
          <p:cNvGrpSpPr>
            <a:grpSpLocks/>
          </p:cNvGrpSpPr>
          <p:nvPr/>
        </p:nvGrpSpPr>
        <p:grpSpPr bwMode="auto">
          <a:xfrm>
            <a:off x="3114675" y="3516313"/>
            <a:ext cx="76200" cy="457200"/>
            <a:chOff x="2232" y="2256"/>
            <a:chExt cx="48" cy="288"/>
          </a:xfrm>
        </p:grpSpPr>
        <p:sp>
          <p:nvSpPr>
            <p:cNvPr id="44047" name="Line 15"/>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8" name="Oval 16"/>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49" name="Group 17"/>
          <p:cNvGrpSpPr>
            <a:grpSpLocks/>
          </p:cNvGrpSpPr>
          <p:nvPr/>
        </p:nvGrpSpPr>
        <p:grpSpPr bwMode="auto">
          <a:xfrm>
            <a:off x="3657600" y="3505200"/>
            <a:ext cx="76200" cy="457200"/>
            <a:chOff x="2232" y="2256"/>
            <a:chExt cx="48" cy="288"/>
          </a:xfrm>
        </p:grpSpPr>
        <p:sp>
          <p:nvSpPr>
            <p:cNvPr id="44050" name="Line 18"/>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1" name="Oval 19"/>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52" name="Group 20"/>
          <p:cNvGrpSpPr>
            <a:grpSpLocks/>
          </p:cNvGrpSpPr>
          <p:nvPr/>
        </p:nvGrpSpPr>
        <p:grpSpPr bwMode="auto">
          <a:xfrm>
            <a:off x="4333875" y="3505200"/>
            <a:ext cx="76200" cy="457200"/>
            <a:chOff x="2232" y="2256"/>
            <a:chExt cx="48" cy="288"/>
          </a:xfrm>
        </p:grpSpPr>
        <p:sp>
          <p:nvSpPr>
            <p:cNvPr id="44053" name="Line 21"/>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4" name="Oval 22"/>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55" name="Group 23"/>
          <p:cNvGrpSpPr>
            <a:grpSpLocks/>
          </p:cNvGrpSpPr>
          <p:nvPr/>
        </p:nvGrpSpPr>
        <p:grpSpPr bwMode="auto">
          <a:xfrm>
            <a:off x="5867400" y="3516313"/>
            <a:ext cx="76200" cy="457200"/>
            <a:chOff x="2232" y="2256"/>
            <a:chExt cx="48" cy="288"/>
          </a:xfrm>
        </p:grpSpPr>
        <p:sp>
          <p:nvSpPr>
            <p:cNvPr id="44056" name="Line 24"/>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7" name="Oval 25"/>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4058" name="Group 26"/>
          <p:cNvGrpSpPr>
            <a:grpSpLocks/>
          </p:cNvGrpSpPr>
          <p:nvPr/>
        </p:nvGrpSpPr>
        <p:grpSpPr bwMode="auto">
          <a:xfrm>
            <a:off x="6705600" y="3516313"/>
            <a:ext cx="76200" cy="457200"/>
            <a:chOff x="2232" y="2256"/>
            <a:chExt cx="48" cy="288"/>
          </a:xfrm>
        </p:grpSpPr>
        <p:sp>
          <p:nvSpPr>
            <p:cNvPr id="44059" name="Line 27"/>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60" name="Oval 28"/>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3800420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60388" y="1268760"/>
            <a:ext cx="8178800" cy="479425"/>
          </a:xfrm>
        </p:spPr>
        <p:txBody>
          <a:bodyPr>
            <a:noAutofit/>
          </a:bodyPr>
          <a:lstStyle/>
          <a:p>
            <a:r>
              <a:rPr lang="en-GB" altLang="en-US" sz="1800" u="sng" dirty="0">
                <a:latin typeface="Arial" panose="020B0604020202020204" pitchFamily="34" charset="0"/>
                <a:cs typeface="Arial" panose="020B0604020202020204" pitchFamily="34" charset="0"/>
              </a:rPr>
              <a:t>Rivet:</a:t>
            </a:r>
            <a:r>
              <a:rPr lang="en-GB" altLang="en-US" sz="1800" dirty="0">
                <a:latin typeface="Arial" panose="020B0604020202020204" pitchFamily="34" charset="0"/>
                <a:cs typeface="Arial" panose="020B0604020202020204" pitchFamily="34" charset="0"/>
              </a:rPr>
              <a:t> all species contribute to the integrity of an ecosystem in a small but significant way such that a progressive loss of species steadily damages ecosystem function. </a:t>
            </a:r>
            <a:endParaRPr lang="en-GB" altLang="en-US" sz="1800" dirty="0" smtClean="0">
              <a:latin typeface="Arial" panose="020B0604020202020204" pitchFamily="34" charset="0"/>
              <a:cs typeface="Arial" panose="020B0604020202020204" pitchFamily="34" charset="0"/>
            </a:endParaRPr>
          </a:p>
          <a:p>
            <a:endParaRPr lang="en-GB" altLang="en-US" sz="1800" dirty="0">
              <a:latin typeface="Arial" panose="020B0604020202020204" pitchFamily="34" charset="0"/>
              <a:cs typeface="Arial" panose="020B0604020202020204" pitchFamily="34" charset="0"/>
            </a:endParaRPr>
          </a:p>
        </p:txBody>
      </p:sp>
      <p:grpSp>
        <p:nvGrpSpPr>
          <p:cNvPr id="45068" name="Group 12"/>
          <p:cNvGrpSpPr>
            <a:grpSpLocks/>
          </p:cNvGrpSpPr>
          <p:nvPr/>
        </p:nvGrpSpPr>
        <p:grpSpPr bwMode="auto">
          <a:xfrm>
            <a:off x="762001" y="2247900"/>
            <a:ext cx="6267450" cy="4278313"/>
            <a:chOff x="672" y="1632"/>
            <a:chExt cx="3948" cy="2695"/>
          </a:xfrm>
        </p:grpSpPr>
        <p:grpSp>
          <p:nvGrpSpPr>
            <p:cNvPr id="45067" name="Group 11"/>
            <p:cNvGrpSpPr>
              <a:grpSpLocks/>
            </p:cNvGrpSpPr>
            <p:nvPr/>
          </p:nvGrpSpPr>
          <p:grpSpPr bwMode="auto">
            <a:xfrm>
              <a:off x="672" y="1632"/>
              <a:ext cx="3745" cy="2695"/>
              <a:chOff x="672" y="1632"/>
              <a:chExt cx="3745" cy="2695"/>
            </a:xfrm>
          </p:grpSpPr>
          <p:sp>
            <p:nvSpPr>
              <p:cNvPr id="45061" name="Line 5"/>
              <p:cNvSpPr>
                <a:spLocks noChangeShapeType="1"/>
              </p:cNvSpPr>
              <p:nvPr/>
            </p:nvSpPr>
            <p:spPr bwMode="auto">
              <a:xfrm flipV="1">
                <a:off x="1825" y="1632"/>
                <a:ext cx="1" cy="20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2" name="Line 6"/>
              <p:cNvSpPr>
                <a:spLocks noChangeShapeType="1"/>
              </p:cNvSpPr>
              <p:nvPr/>
            </p:nvSpPr>
            <p:spPr bwMode="auto">
              <a:xfrm>
                <a:off x="1825" y="3696"/>
                <a:ext cx="2592"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63" name="Text Box 7"/>
              <p:cNvSpPr txBox="1">
                <a:spLocks noChangeArrowheads="1"/>
              </p:cNvSpPr>
              <p:nvPr/>
            </p:nvSpPr>
            <p:spPr bwMode="auto">
              <a:xfrm>
                <a:off x="672" y="1968"/>
                <a:ext cx="1179" cy="5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t>Ecosystem </a:t>
                </a:r>
              </a:p>
              <a:p>
                <a:r>
                  <a:rPr lang="en-GB" altLang="en-US" sz="2800" b="1" dirty="0"/>
                  <a:t>function</a:t>
                </a:r>
                <a:endParaRPr lang="en-GB" altLang="en-US" b="1" dirty="0"/>
              </a:p>
            </p:txBody>
          </p:sp>
          <p:sp>
            <p:nvSpPr>
              <p:cNvPr id="45064" name="Text Box 8"/>
              <p:cNvSpPr txBox="1">
                <a:spLocks noChangeArrowheads="1"/>
              </p:cNvSpPr>
              <p:nvPr/>
            </p:nvSpPr>
            <p:spPr bwMode="auto">
              <a:xfrm>
                <a:off x="2352" y="4000"/>
                <a:ext cx="1651"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Species richness</a:t>
                </a:r>
                <a:endParaRPr lang="en-GB" altLang="en-US" b="1"/>
              </a:p>
            </p:txBody>
          </p:sp>
        </p:grpSp>
        <p:sp>
          <p:nvSpPr>
            <p:cNvPr id="45065" name="Text Box 9"/>
            <p:cNvSpPr txBox="1">
              <a:spLocks noChangeArrowheads="1"/>
            </p:cNvSpPr>
            <p:nvPr/>
          </p:nvSpPr>
          <p:spPr bwMode="auto">
            <a:xfrm>
              <a:off x="1776" y="3712"/>
              <a:ext cx="2844"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t>low 				high</a:t>
              </a:r>
            </a:p>
          </p:txBody>
        </p:sp>
      </p:grpSp>
      <p:grpSp>
        <p:nvGrpSpPr>
          <p:cNvPr id="45093" name="Group 37"/>
          <p:cNvGrpSpPr>
            <a:grpSpLocks/>
          </p:cNvGrpSpPr>
          <p:nvPr/>
        </p:nvGrpSpPr>
        <p:grpSpPr bwMode="auto">
          <a:xfrm>
            <a:off x="2590800" y="2638425"/>
            <a:ext cx="3516313" cy="2867025"/>
            <a:chOff x="1824" y="1890"/>
            <a:chExt cx="2215" cy="1806"/>
          </a:xfrm>
        </p:grpSpPr>
        <p:sp>
          <p:nvSpPr>
            <p:cNvPr id="45066" name="Line 10"/>
            <p:cNvSpPr>
              <a:spLocks noChangeShapeType="1"/>
            </p:cNvSpPr>
            <p:nvPr/>
          </p:nvSpPr>
          <p:spPr bwMode="auto">
            <a:xfrm flipV="1">
              <a:off x="1824" y="2016"/>
              <a:ext cx="2208" cy="168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5074" name="Group 18"/>
            <p:cNvGrpSpPr>
              <a:grpSpLocks/>
            </p:cNvGrpSpPr>
            <p:nvPr/>
          </p:nvGrpSpPr>
          <p:grpSpPr bwMode="auto">
            <a:xfrm>
              <a:off x="3991" y="1890"/>
              <a:ext cx="48" cy="288"/>
              <a:chOff x="2232" y="2256"/>
              <a:chExt cx="48" cy="288"/>
            </a:xfrm>
          </p:grpSpPr>
          <p:sp>
            <p:nvSpPr>
              <p:cNvPr id="45070" name="Line 14"/>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3" name="Oval 17"/>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75" name="Group 19"/>
            <p:cNvGrpSpPr>
              <a:grpSpLocks/>
            </p:cNvGrpSpPr>
            <p:nvPr/>
          </p:nvGrpSpPr>
          <p:grpSpPr bwMode="auto">
            <a:xfrm>
              <a:off x="3750" y="2064"/>
              <a:ext cx="48" cy="288"/>
              <a:chOff x="2232" y="2256"/>
              <a:chExt cx="48" cy="288"/>
            </a:xfrm>
          </p:grpSpPr>
          <p:sp>
            <p:nvSpPr>
              <p:cNvPr id="45076" name="Line 20"/>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77" name="Oval 21"/>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78" name="Group 22"/>
            <p:cNvGrpSpPr>
              <a:grpSpLocks/>
            </p:cNvGrpSpPr>
            <p:nvPr/>
          </p:nvGrpSpPr>
          <p:grpSpPr bwMode="auto">
            <a:xfrm>
              <a:off x="3474" y="2276"/>
              <a:ext cx="48" cy="288"/>
              <a:chOff x="2232" y="2256"/>
              <a:chExt cx="48" cy="288"/>
            </a:xfrm>
          </p:grpSpPr>
          <p:sp>
            <p:nvSpPr>
              <p:cNvPr id="45079" name="Line 23"/>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0" name="Oval 24"/>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81" name="Group 25"/>
            <p:cNvGrpSpPr>
              <a:grpSpLocks/>
            </p:cNvGrpSpPr>
            <p:nvPr/>
          </p:nvGrpSpPr>
          <p:grpSpPr bwMode="auto">
            <a:xfrm>
              <a:off x="3168" y="2508"/>
              <a:ext cx="48" cy="288"/>
              <a:chOff x="2232" y="2256"/>
              <a:chExt cx="48" cy="288"/>
            </a:xfrm>
          </p:grpSpPr>
          <p:sp>
            <p:nvSpPr>
              <p:cNvPr id="45082" name="Line 26"/>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3" name="Oval 27"/>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84" name="Group 28"/>
            <p:cNvGrpSpPr>
              <a:grpSpLocks/>
            </p:cNvGrpSpPr>
            <p:nvPr/>
          </p:nvGrpSpPr>
          <p:grpSpPr bwMode="auto">
            <a:xfrm>
              <a:off x="2424" y="3084"/>
              <a:ext cx="48" cy="288"/>
              <a:chOff x="2232" y="2256"/>
              <a:chExt cx="48" cy="288"/>
            </a:xfrm>
          </p:grpSpPr>
          <p:sp>
            <p:nvSpPr>
              <p:cNvPr id="45085" name="Line 29"/>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6" name="Oval 30"/>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87" name="Group 31"/>
            <p:cNvGrpSpPr>
              <a:grpSpLocks/>
            </p:cNvGrpSpPr>
            <p:nvPr/>
          </p:nvGrpSpPr>
          <p:grpSpPr bwMode="auto">
            <a:xfrm>
              <a:off x="2040" y="3372"/>
              <a:ext cx="48" cy="288"/>
              <a:chOff x="2232" y="2256"/>
              <a:chExt cx="48" cy="288"/>
            </a:xfrm>
          </p:grpSpPr>
          <p:sp>
            <p:nvSpPr>
              <p:cNvPr id="45088" name="Line 32"/>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89" name="Oval 33"/>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5090" name="Group 34"/>
            <p:cNvGrpSpPr>
              <a:grpSpLocks/>
            </p:cNvGrpSpPr>
            <p:nvPr/>
          </p:nvGrpSpPr>
          <p:grpSpPr bwMode="auto">
            <a:xfrm>
              <a:off x="2808" y="2796"/>
              <a:ext cx="48" cy="288"/>
              <a:chOff x="2232" y="2256"/>
              <a:chExt cx="48" cy="288"/>
            </a:xfrm>
          </p:grpSpPr>
          <p:sp>
            <p:nvSpPr>
              <p:cNvPr id="45091" name="Line 35"/>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092" name="Oval 36"/>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6" name="Rectangle 2"/>
          <p:cNvSpPr>
            <a:spLocks noGrp="1" noChangeArrowheads="1"/>
          </p:cNvSpPr>
          <p:nvPr>
            <p:ph type="title"/>
          </p:nvPr>
        </p:nvSpPr>
        <p:spPr>
          <a:xfrm>
            <a:off x="534988" y="0"/>
            <a:ext cx="8229600" cy="1143000"/>
          </a:xfrm>
        </p:spPr>
        <p:txBody>
          <a:bodyPr>
            <a:normAutofit/>
          </a:bodyPr>
          <a:lstStyle/>
          <a:p>
            <a:r>
              <a:rPr lang="en-GB" altLang="en-US" dirty="0"/>
              <a:t>Ecological theory….</a:t>
            </a:r>
          </a:p>
        </p:txBody>
      </p:sp>
    </p:spTree>
    <p:extLst>
      <p:ext uri="{BB962C8B-B14F-4D97-AF65-F5344CB8AC3E}">
        <p14:creationId xmlns:p14="http://schemas.microsoft.com/office/powerpoint/2010/main" val="2986896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552" y="-18026"/>
            <a:ext cx="8229600" cy="1143000"/>
          </a:xfrm>
        </p:spPr>
        <p:txBody>
          <a:bodyPr>
            <a:normAutofit/>
          </a:bodyPr>
          <a:lstStyle/>
          <a:p>
            <a:r>
              <a:rPr lang="en-GB" altLang="en-US" dirty="0"/>
              <a:t>Ecological theory…….</a:t>
            </a:r>
          </a:p>
        </p:txBody>
      </p:sp>
      <p:sp>
        <p:nvSpPr>
          <p:cNvPr id="47107" name="Rectangle 3"/>
          <p:cNvSpPr>
            <a:spLocks noGrp="1" noChangeArrowheads="1"/>
          </p:cNvSpPr>
          <p:nvPr>
            <p:ph type="body" idx="1"/>
          </p:nvPr>
        </p:nvSpPr>
        <p:spPr>
          <a:xfrm>
            <a:off x="107504" y="1268760"/>
            <a:ext cx="9001000" cy="479425"/>
          </a:xfrm>
        </p:spPr>
        <p:txBody>
          <a:bodyPr>
            <a:noAutofit/>
          </a:bodyPr>
          <a:lstStyle/>
          <a:p>
            <a:r>
              <a:rPr lang="en-GB" altLang="en-US" sz="2000" u="sng" dirty="0">
                <a:latin typeface="Arial" panose="020B0604020202020204" pitchFamily="34" charset="0"/>
                <a:cs typeface="Arial" panose="020B0604020202020204" pitchFamily="34" charset="0"/>
              </a:rPr>
              <a:t>Redundant</a:t>
            </a:r>
            <a:r>
              <a:rPr lang="en-GB" altLang="en-US" sz="2000" dirty="0">
                <a:latin typeface="Arial" panose="020B0604020202020204" pitchFamily="34" charset="0"/>
                <a:cs typeface="Arial" panose="020B0604020202020204" pitchFamily="34" charset="0"/>
              </a:rPr>
              <a:t>: the contribution of additional species is redundant above a critical level</a:t>
            </a:r>
          </a:p>
        </p:txBody>
      </p:sp>
      <p:grpSp>
        <p:nvGrpSpPr>
          <p:cNvPr id="47120" name="Group 16"/>
          <p:cNvGrpSpPr>
            <a:grpSpLocks/>
          </p:cNvGrpSpPr>
          <p:nvPr/>
        </p:nvGrpSpPr>
        <p:grpSpPr bwMode="auto">
          <a:xfrm>
            <a:off x="1047750" y="1989138"/>
            <a:ext cx="6267450" cy="4278312"/>
            <a:chOff x="672" y="1632"/>
            <a:chExt cx="3948" cy="2695"/>
          </a:xfrm>
        </p:grpSpPr>
        <p:grpSp>
          <p:nvGrpSpPr>
            <p:cNvPr id="47121" name="Group 17"/>
            <p:cNvGrpSpPr>
              <a:grpSpLocks/>
            </p:cNvGrpSpPr>
            <p:nvPr/>
          </p:nvGrpSpPr>
          <p:grpSpPr bwMode="auto">
            <a:xfrm>
              <a:off x="672" y="1632"/>
              <a:ext cx="3745" cy="2695"/>
              <a:chOff x="672" y="1632"/>
              <a:chExt cx="3745" cy="2695"/>
            </a:xfrm>
          </p:grpSpPr>
          <p:sp>
            <p:nvSpPr>
              <p:cNvPr id="47122" name="Line 18"/>
              <p:cNvSpPr>
                <a:spLocks noChangeShapeType="1"/>
              </p:cNvSpPr>
              <p:nvPr/>
            </p:nvSpPr>
            <p:spPr bwMode="auto">
              <a:xfrm flipV="1">
                <a:off x="1825" y="1632"/>
                <a:ext cx="1" cy="20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23" name="Line 19"/>
              <p:cNvSpPr>
                <a:spLocks noChangeShapeType="1"/>
              </p:cNvSpPr>
              <p:nvPr/>
            </p:nvSpPr>
            <p:spPr bwMode="auto">
              <a:xfrm>
                <a:off x="1825" y="3696"/>
                <a:ext cx="2592"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24" name="Text Box 20"/>
              <p:cNvSpPr txBox="1">
                <a:spLocks noChangeArrowheads="1"/>
              </p:cNvSpPr>
              <p:nvPr/>
            </p:nvSpPr>
            <p:spPr bwMode="auto">
              <a:xfrm>
                <a:off x="672" y="1968"/>
                <a:ext cx="1179" cy="5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t>Ecosystem </a:t>
                </a:r>
              </a:p>
              <a:p>
                <a:r>
                  <a:rPr lang="en-GB" altLang="en-US" sz="2800" b="1" dirty="0"/>
                  <a:t>function</a:t>
                </a:r>
                <a:endParaRPr lang="en-GB" altLang="en-US" b="1" dirty="0"/>
              </a:p>
            </p:txBody>
          </p:sp>
          <p:sp>
            <p:nvSpPr>
              <p:cNvPr id="47125" name="Text Box 21"/>
              <p:cNvSpPr txBox="1">
                <a:spLocks noChangeArrowheads="1"/>
              </p:cNvSpPr>
              <p:nvPr/>
            </p:nvSpPr>
            <p:spPr bwMode="auto">
              <a:xfrm>
                <a:off x="2352" y="4000"/>
                <a:ext cx="1651"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Species richness</a:t>
                </a:r>
                <a:endParaRPr lang="en-GB" altLang="en-US" b="1"/>
              </a:p>
            </p:txBody>
          </p:sp>
        </p:grpSp>
        <p:sp>
          <p:nvSpPr>
            <p:cNvPr id="47126" name="Text Box 22"/>
            <p:cNvSpPr txBox="1">
              <a:spLocks noChangeArrowheads="1"/>
            </p:cNvSpPr>
            <p:nvPr/>
          </p:nvSpPr>
          <p:spPr bwMode="auto">
            <a:xfrm>
              <a:off x="1776" y="3712"/>
              <a:ext cx="2844"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low 				high</a:t>
              </a:r>
            </a:p>
          </p:txBody>
        </p:sp>
      </p:grpSp>
      <p:grpSp>
        <p:nvGrpSpPr>
          <p:cNvPr id="47160" name="Group 56"/>
          <p:cNvGrpSpPr>
            <a:grpSpLocks/>
          </p:cNvGrpSpPr>
          <p:nvPr/>
        </p:nvGrpSpPr>
        <p:grpSpPr bwMode="auto">
          <a:xfrm>
            <a:off x="2895600" y="2522538"/>
            <a:ext cx="4267200" cy="2613025"/>
            <a:chOff x="1824" y="1589"/>
            <a:chExt cx="2688" cy="1646"/>
          </a:xfrm>
        </p:grpSpPr>
        <p:sp>
          <p:nvSpPr>
            <p:cNvPr id="47113" name="Freeform 9"/>
            <p:cNvSpPr>
              <a:spLocks/>
            </p:cNvSpPr>
            <p:nvPr/>
          </p:nvSpPr>
          <p:spPr bwMode="auto">
            <a:xfrm>
              <a:off x="1824" y="1723"/>
              <a:ext cx="2688" cy="1512"/>
            </a:xfrm>
            <a:custGeom>
              <a:avLst/>
              <a:gdLst>
                <a:gd name="T0" fmla="*/ 0 w 2688"/>
                <a:gd name="T1" fmla="*/ 1512 h 1512"/>
                <a:gd name="T2" fmla="*/ 192 w 2688"/>
                <a:gd name="T3" fmla="*/ 936 h 1512"/>
                <a:gd name="T4" fmla="*/ 576 w 2688"/>
                <a:gd name="T5" fmla="*/ 168 h 1512"/>
                <a:gd name="T6" fmla="*/ 1104 w 2688"/>
                <a:gd name="T7" fmla="*/ 24 h 1512"/>
                <a:gd name="T8" fmla="*/ 1632 w 2688"/>
                <a:gd name="T9" fmla="*/ 24 h 1512"/>
                <a:gd name="T10" fmla="*/ 2688 w 2688"/>
                <a:gd name="T11" fmla="*/ 24 h 1512"/>
              </a:gdLst>
              <a:ahLst/>
              <a:cxnLst>
                <a:cxn ang="0">
                  <a:pos x="T0" y="T1"/>
                </a:cxn>
                <a:cxn ang="0">
                  <a:pos x="T2" y="T3"/>
                </a:cxn>
                <a:cxn ang="0">
                  <a:pos x="T4" y="T5"/>
                </a:cxn>
                <a:cxn ang="0">
                  <a:pos x="T6" y="T7"/>
                </a:cxn>
                <a:cxn ang="0">
                  <a:pos x="T8" y="T9"/>
                </a:cxn>
                <a:cxn ang="0">
                  <a:pos x="T10" y="T11"/>
                </a:cxn>
              </a:cxnLst>
              <a:rect l="0" t="0" r="r" b="b"/>
              <a:pathLst>
                <a:path w="2688" h="1512">
                  <a:moveTo>
                    <a:pt x="0" y="1512"/>
                  </a:moveTo>
                  <a:cubicBezTo>
                    <a:pt x="48" y="1336"/>
                    <a:pt x="96" y="1160"/>
                    <a:pt x="192" y="936"/>
                  </a:cubicBezTo>
                  <a:cubicBezTo>
                    <a:pt x="288" y="712"/>
                    <a:pt x="424" y="320"/>
                    <a:pt x="576" y="168"/>
                  </a:cubicBezTo>
                  <a:cubicBezTo>
                    <a:pt x="728" y="16"/>
                    <a:pt x="928" y="48"/>
                    <a:pt x="1104" y="24"/>
                  </a:cubicBezTo>
                  <a:cubicBezTo>
                    <a:pt x="1280" y="0"/>
                    <a:pt x="1368" y="24"/>
                    <a:pt x="1632" y="24"/>
                  </a:cubicBezTo>
                  <a:cubicBezTo>
                    <a:pt x="1896" y="24"/>
                    <a:pt x="2292" y="24"/>
                    <a:pt x="2688" y="24"/>
                  </a:cubicBezTo>
                </a:path>
              </a:pathLst>
            </a:custGeom>
            <a:noFill/>
            <a:ln w="571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7127" name="Group 23"/>
            <p:cNvGrpSpPr>
              <a:grpSpLocks/>
            </p:cNvGrpSpPr>
            <p:nvPr/>
          </p:nvGrpSpPr>
          <p:grpSpPr bwMode="auto">
            <a:xfrm>
              <a:off x="1851" y="2904"/>
              <a:ext cx="48" cy="288"/>
              <a:chOff x="2232" y="2256"/>
              <a:chExt cx="48" cy="288"/>
            </a:xfrm>
          </p:grpSpPr>
          <p:sp>
            <p:nvSpPr>
              <p:cNvPr id="47128" name="Line 24"/>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29" name="Oval 25"/>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33" name="Group 29"/>
            <p:cNvGrpSpPr>
              <a:grpSpLocks/>
            </p:cNvGrpSpPr>
            <p:nvPr/>
          </p:nvGrpSpPr>
          <p:grpSpPr bwMode="auto">
            <a:xfrm>
              <a:off x="2076" y="2304"/>
              <a:ext cx="48" cy="288"/>
              <a:chOff x="2232" y="2256"/>
              <a:chExt cx="48" cy="288"/>
            </a:xfrm>
          </p:grpSpPr>
          <p:sp>
            <p:nvSpPr>
              <p:cNvPr id="47134" name="Line 30"/>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35" name="Oval 31"/>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39" name="Group 35"/>
            <p:cNvGrpSpPr>
              <a:grpSpLocks/>
            </p:cNvGrpSpPr>
            <p:nvPr/>
          </p:nvGrpSpPr>
          <p:grpSpPr bwMode="auto">
            <a:xfrm>
              <a:off x="2376" y="1735"/>
              <a:ext cx="48" cy="288"/>
              <a:chOff x="2232" y="2256"/>
              <a:chExt cx="48" cy="288"/>
            </a:xfrm>
          </p:grpSpPr>
          <p:sp>
            <p:nvSpPr>
              <p:cNvPr id="47140" name="Line 36"/>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41" name="Oval 37"/>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42" name="Group 38"/>
            <p:cNvGrpSpPr>
              <a:grpSpLocks/>
            </p:cNvGrpSpPr>
            <p:nvPr/>
          </p:nvGrpSpPr>
          <p:grpSpPr bwMode="auto">
            <a:xfrm>
              <a:off x="2748" y="1615"/>
              <a:ext cx="48" cy="288"/>
              <a:chOff x="2232" y="2256"/>
              <a:chExt cx="48" cy="288"/>
            </a:xfrm>
          </p:grpSpPr>
          <p:sp>
            <p:nvSpPr>
              <p:cNvPr id="47143" name="Line 39"/>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44" name="Oval 40"/>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45" name="Group 41"/>
            <p:cNvGrpSpPr>
              <a:grpSpLocks/>
            </p:cNvGrpSpPr>
            <p:nvPr/>
          </p:nvGrpSpPr>
          <p:grpSpPr bwMode="auto">
            <a:xfrm>
              <a:off x="3174" y="1589"/>
              <a:ext cx="48" cy="288"/>
              <a:chOff x="2232" y="2256"/>
              <a:chExt cx="48" cy="288"/>
            </a:xfrm>
          </p:grpSpPr>
          <p:sp>
            <p:nvSpPr>
              <p:cNvPr id="47146" name="Line 42"/>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47" name="Oval 43"/>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51" name="Group 47"/>
            <p:cNvGrpSpPr>
              <a:grpSpLocks/>
            </p:cNvGrpSpPr>
            <p:nvPr/>
          </p:nvGrpSpPr>
          <p:grpSpPr bwMode="auto">
            <a:xfrm>
              <a:off x="3660" y="1589"/>
              <a:ext cx="48" cy="288"/>
              <a:chOff x="2232" y="2256"/>
              <a:chExt cx="48" cy="288"/>
            </a:xfrm>
          </p:grpSpPr>
          <p:sp>
            <p:nvSpPr>
              <p:cNvPr id="47152" name="Line 48"/>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53" name="Oval 49"/>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7154" name="Group 50"/>
            <p:cNvGrpSpPr>
              <a:grpSpLocks/>
            </p:cNvGrpSpPr>
            <p:nvPr/>
          </p:nvGrpSpPr>
          <p:grpSpPr bwMode="auto">
            <a:xfrm>
              <a:off x="4176" y="1597"/>
              <a:ext cx="48" cy="288"/>
              <a:chOff x="2232" y="2256"/>
              <a:chExt cx="48" cy="288"/>
            </a:xfrm>
          </p:grpSpPr>
          <p:sp>
            <p:nvSpPr>
              <p:cNvPr id="47155" name="Line 51"/>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156" name="Oval 52"/>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Tree>
    <p:extLst>
      <p:ext uri="{BB962C8B-B14F-4D97-AF65-F5344CB8AC3E}">
        <p14:creationId xmlns:p14="http://schemas.microsoft.com/office/powerpoint/2010/main" val="65350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2060"/>
                </a:solidFill>
              </a:rPr>
              <a:t>1. What is biodiversity?</a:t>
            </a:r>
          </a:p>
        </p:txBody>
      </p:sp>
    </p:spTree>
    <p:extLst>
      <p:ext uri="{BB962C8B-B14F-4D97-AF65-F5344CB8AC3E}">
        <p14:creationId xmlns:p14="http://schemas.microsoft.com/office/powerpoint/2010/main" val="1858575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628650" y="8099"/>
            <a:ext cx="8229600" cy="1143000"/>
          </a:xfrm>
        </p:spPr>
        <p:txBody>
          <a:bodyPr>
            <a:normAutofit/>
          </a:bodyPr>
          <a:lstStyle/>
          <a:p>
            <a:r>
              <a:rPr lang="en-GB" altLang="en-US" dirty="0"/>
              <a:t>Ecological theory</a:t>
            </a:r>
          </a:p>
        </p:txBody>
      </p:sp>
      <p:sp>
        <p:nvSpPr>
          <p:cNvPr id="46083" name="Rectangle 1027"/>
          <p:cNvSpPr>
            <a:spLocks noGrp="1" noChangeArrowheads="1"/>
          </p:cNvSpPr>
          <p:nvPr>
            <p:ph type="body" idx="1"/>
          </p:nvPr>
        </p:nvSpPr>
        <p:spPr>
          <a:xfrm>
            <a:off x="511175" y="1124744"/>
            <a:ext cx="8178800" cy="479425"/>
          </a:xfrm>
        </p:spPr>
        <p:txBody>
          <a:bodyPr>
            <a:noAutofit/>
          </a:bodyPr>
          <a:lstStyle/>
          <a:p>
            <a:r>
              <a:rPr lang="en-GB" altLang="en-US" sz="2000" u="sng" dirty="0">
                <a:latin typeface="Arial" panose="020B0604020202020204" pitchFamily="34" charset="0"/>
                <a:cs typeface="Arial" panose="020B0604020202020204" pitchFamily="34" charset="0"/>
              </a:rPr>
              <a:t>Idiosyncratic hypothesis</a:t>
            </a:r>
            <a:r>
              <a:rPr lang="en-GB" altLang="en-US" sz="2000" dirty="0">
                <a:latin typeface="Arial" panose="020B0604020202020204" pitchFamily="34" charset="0"/>
                <a:cs typeface="Arial" panose="020B0604020202020204" pitchFamily="34" charset="0"/>
              </a:rPr>
              <a:t>: ecosystem function changes unpredictably as species richness changes</a:t>
            </a:r>
          </a:p>
        </p:txBody>
      </p:sp>
      <p:grpSp>
        <p:nvGrpSpPr>
          <p:cNvPr id="46103" name="Group 1047"/>
          <p:cNvGrpSpPr>
            <a:grpSpLocks/>
          </p:cNvGrpSpPr>
          <p:nvPr/>
        </p:nvGrpSpPr>
        <p:grpSpPr bwMode="auto">
          <a:xfrm>
            <a:off x="914400" y="1943100"/>
            <a:ext cx="6267450" cy="4278313"/>
            <a:chOff x="672" y="1632"/>
            <a:chExt cx="3948" cy="2695"/>
          </a:xfrm>
        </p:grpSpPr>
        <p:grpSp>
          <p:nvGrpSpPr>
            <p:cNvPr id="46104" name="Group 1048"/>
            <p:cNvGrpSpPr>
              <a:grpSpLocks/>
            </p:cNvGrpSpPr>
            <p:nvPr/>
          </p:nvGrpSpPr>
          <p:grpSpPr bwMode="auto">
            <a:xfrm>
              <a:off x="672" y="1632"/>
              <a:ext cx="3745" cy="2695"/>
              <a:chOff x="672" y="1632"/>
              <a:chExt cx="3745" cy="2695"/>
            </a:xfrm>
          </p:grpSpPr>
          <p:sp>
            <p:nvSpPr>
              <p:cNvPr id="46105" name="Line 1049"/>
              <p:cNvSpPr>
                <a:spLocks noChangeShapeType="1"/>
              </p:cNvSpPr>
              <p:nvPr/>
            </p:nvSpPr>
            <p:spPr bwMode="auto">
              <a:xfrm flipV="1">
                <a:off x="1825" y="1632"/>
                <a:ext cx="1" cy="20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6" name="Line 1050"/>
              <p:cNvSpPr>
                <a:spLocks noChangeShapeType="1"/>
              </p:cNvSpPr>
              <p:nvPr/>
            </p:nvSpPr>
            <p:spPr bwMode="auto">
              <a:xfrm>
                <a:off x="1825" y="3696"/>
                <a:ext cx="2592"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7" name="Text Box 1051"/>
              <p:cNvSpPr txBox="1">
                <a:spLocks noChangeArrowheads="1"/>
              </p:cNvSpPr>
              <p:nvPr/>
            </p:nvSpPr>
            <p:spPr bwMode="auto">
              <a:xfrm>
                <a:off x="672" y="1968"/>
                <a:ext cx="1179" cy="59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Ecosystem </a:t>
                </a:r>
              </a:p>
              <a:p>
                <a:r>
                  <a:rPr lang="en-GB" altLang="en-US" sz="2800" b="1"/>
                  <a:t>function</a:t>
                </a:r>
                <a:endParaRPr lang="en-GB" altLang="en-US" b="1"/>
              </a:p>
            </p:txBody>
          </p:sp>
          <p:sp>
            <p:nvSpPr>
              <p:cNvPr id="46108" name="Text Box 1052"/>
              <p:cNvSpPr txBox="1">
                <a:spLocks noChangeArrowheads="1"/>
              </p:cNvSpPr>
              <p:nvPr/>
            </p:nvSpPr>
            <p:spPr bwMode="auto">
              <a:xfrm>
                <a:off x="2352" y="4000"/>
                <a:ext cx="1651"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Species richness</a:t>
                </a:r>
                <a:endParaRPr lang="en-GB" altLang="en-US" b="1"/>
              </a:p>
            </p:txBody>
          </p:sp>
        </p:grpSp>
        <p:sp>
          <p:nvSpPr>
            <p:cNvPr id="46109" name="Text Box 1053"/>
            <p:cNvSpPr txBox="1">
              <a:spLocks noChangeArrowheads="1"/>
            </p:cNvSpPr>
            <p:nvPr/>
          </p:nvSpPr>
          <p:spPr bwMode="auto">
            <a:xfrm>
              <a:off x="1776" y="3712"/>
              <a:ext cx="2844" cy="32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low 				high</a:t>
              </a:r>
            </a:p>
          </p:txBody>
        </p:sp>
      </p:grpSp>
      <p:grpSp>
        <p:nvGrpSpPr>
          <p:cNvPr id="46146" name="Group 1090"/>
          <p:cNvGrpSpPr>
            <a:grpSpLocks/>
          </p:cNvGrpSpPr>
          <p:nvPr/>
        </p:nvGrpSpPr>
        <p:grpSpPr bwMode="auto">
          <a:xfrm>
            <a:off x="2743200" y="2297113"/>
            <a:ext cx="3752850" cy="1912937"/>
            <a:chOff x="1728" y="1447"/>
            <a:chExt cx="2364" cy="1205"/>
          </a:xfrm>
        </p:grpSpPr>
        <p:grpSp>
          <p:nvGrpSpPr>
            <p:cNvPr id="46089" name="Group 1033"/>
            <p:cNvGrpSpPr>
              <a:grpSpLocks/>
            </p:cNvGrpSpPr>
            <p:nvPr/>
          </p:nvGrpSpPr>
          <p:grpSpPr bwMode="auto">
            <a:xfrm>
              <a:off x="1728" y="1567"/>
              <a:ext cx="2352" cy="960"/>
              <a:chOff x="1824" y="1824"/>
              <a:chExt cx="2352" cy="960"/>
            </a:xfrm>
          </p:grpSpPr>
          <p:sp>
            <p:nvSpPr>
              <p:cNvPr id="46090" name="Line 1034"/>
              <p:cNvSpPr>
                <a:spLocks noChangeShapeType="1"/>
              </p:cNvSpPr>
              <p:nvPr/>
            </p:nvSpPr>
            <p:spPr bwMode="auto">
              <a:xfrm flipV="1">
                <a:off x="3552" y="1824"/>
                <a:ext cx="288" cy="624"/>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1" name="Line 1035"/>
              <p:cNvSpPr>
                <a:spLocks noChangeShapeType="1"/>
              </p:cNvSpPr>
              <p:nvPr/>
            </p:nvSpPr>
            <p:spPr bwMode="auto">
              <a:xfrm>
                <a:off x="3840" y="1824"/>
                <a:ext cx="96" cy="52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6092" name="Group 1036"/>
              <p:cNvGrpSpPr>
                <a:grpSpLocks/>
              </p:cNvGrpSpPr>
              <p:nvPr/>
            </p:nvGrpSpPr>
            <p:grpSpPr bwMode="auto">
              <a:xfrm>
                <a:off x="1824" y="1968"/>
                <a:ext cx="2352" cy="816"/>
                <a:chOff x="1824" y="1968"/>
                <a:chExt cx="2352" cy="816"/>
              </a:xfrm>
            </p:grpSpPr>
            <p:sp>
              <p:nvSpPr>
                <p:cNvPr id="46093" name="Line 1037"/>
                <p:cNvSpPr>
                  <a:spLocks noChangeShapeType="1"/>
                </p:cNvSpPr>
                <p:nvPr/>
              </p:nvSpPr>
              <p:spPr bwMode="auto">
                <a:xfrm flipV="1">
                  <a:off x="1824" y="2064"/>
                  <a:ext cx="288" cy="43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4" name="Line 1038"/>
                <p:cNvSpPr>
                  <a:spLocks noChangeShapeType="1"/>
                </p:cNvSpPr>
                <p:nvPr/>
              </p:nvSpPr>
              <p:spPr bwMode="auto">
                <a:xfrm flipV="1">
                  <a:off x="2112" y="1968"/>
                  <a:ext cx="384" cy="96"/>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5" name="Line 1039"/>
                <p:cNvSpPr>
                  <a:spLocks noChangeShapeType="1"/>
                </p:cNvSpPr>
                <p:nvPr/>
              </p:nvSpPr>
              <p:spPr bwMode="auto">
                <a:xfrm>
                  <a:off x="2496" y="1968"/>
                  <a:ext cx="96" cy="336"/>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6" name="Line 1040"/>
                <p:cNvSpPr>
                  <a:spLocks noChangeShapeType="1"/>
                </p:cNvSpPr>
                <p:nvPr/>
              </p:nvSpPr>
              <p:spPr bwMode="auto">
                <a:xfrm flipV="1">
                  <a:off x="2592" y="2112"/>
                  <a:ext cx="144" cy="19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7" name="Line 1041"/>
                <p:cNvSpPr>
                  <a:spLocks noChangeShapeType="1"/>
                </p:cNvSpPr>
                <p:nvPr/>
              </p:nvSpPr>
              <p:spPr bwMode="auto">
                <a:xfrm>
                  <a:off x="2736" y="2112"/>
                  <a:ext cx="240" cy="67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8" name="Line 1042"/>
                <p:cNvSpPr>
                  <a:spLocks noChangeShapeType="1"/>
                </p:cNvSpPr>
                <p:nvPr/>
              </p:nvSpPr>
              <p:spPr bwMode="auto">
                <a:xfrm flipV="1">
                  <a:off x="2976" y="2400"/>
                  <a:ext cx="144" cy="384"/>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99" name="Line 1043"/>
                <p:cNvSpPr>
                  <a:spLocks noChangeShapeType="1"/>
                </p:cNvSpPr>
                <p:nvPr/>
              </p:nvSpPr>
              <p:spPr bwMode="auto">
                <a:xfrm flipV="1">
                  <a:off x="3120" y="2112"/>
                  <a:ext cx="240" cy="28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0" name="Line 1044"/>
                <p:cNvSpPr>
                  <a:spLocks noChangeShapeType="1"/>
                </p:cNvSpPr>
                <p:nvPr/>
              </p:nvSpPr>
              <p:spPr bwMode="auto">
                <a:xfrm>
                  <a:off x="3360" y="2112"/>
                  <a:ext cx="192" cy="336"/>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01" name="Line 1045"/>
                <p:cNvSpPr>
                  <a:spLocks noChangeShapeType="1"/>
                </p:cNvSpPr>
                <p:nvPr/>
              </p:nvSpPr>
              <p:spPr bwMode="auto">
                <a:xfrm>
                  <a:off x="3936" y="2352"/>
                  <a:ext cx="24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46110" name="Group 1054"/>
            <p:cNvGrpSpPr>
              <a:grpSpLocks/>
            </p:cNvGrpSpPr>
            <p:nvPr/>
          </p:nvGrpSpPr>
          <p:grpSpPr bwMode="auto">
            <a:xfrm>
              <a:off x="1992" y="1675"/>
              <a:ext cx="48" cy="288"/>
              <a:chOff x="2232" y="2256"/>
              <a:chExt cx="48" cy="288"/>
            </a:xfrm>
          </p:grpSpPr>
          <p:sp>
            <p:nvSpPr>
              <p:cNvPr id="46111" name="Line 1055"/>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2" name="Oval 1056"/>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13" name="Group 1057"/>
            <p:cNvGrpSpPr>
              <a:grpSpLocks/>
            </p:cNvGrpSpPr>
            <p:nvPr/>
          </p:nvGrpSpPr>
          <p:grpSpPr bwMode="auto">
            <a:xfrm>
              <a:off x="2352" y="1567"/>
              <a:ext cx="48" cy="288"/>
              <a:chOff x="2232" y="2256"/>
              <a:chExt cx="48" cy="288"/>
            </a:xfrm>
          </p:grpSpPr>
          <p:sp>
            <p:nvSpPr>
              <p:cNvPr id="46114" name="Line 1058"/>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5" name="Oval 1059"/>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16" name="Group 1060"/>
            <p:cNvGrpSpPr>
              <a:grpSpLocks/>
            </p:cNvGrpSpPr>
            <p:nvPr/>
          </p:nvGrpSpPr>
          <p:grpSpPr bwMode="auto">
            <a:xfrm>
              <a:off x="2472" y="1903"/>
              <a:ext cx="48" cy="288"/>
              <a:chOff x="2232" y="2256"/>
              <a:chExt cx="48" cy="288"/>
            </a:xfrm>
          </p:grpSpPr>
          <p:sp>
            <p:nvSpPr>
              <p:cNvPr id="46117" name="Line 1061"/>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18" name="Oval 1062"/>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19" name="Group 1063"/>
            <p:cNvGrpSpPr>
              <a:grpSpLocks/>
            </p:cNvGrpSpPr>
            <p:nvPr/>
          </p:nvGrpSpPr>
          <p:grpSpPr bwMode="auto">
            <a:xfrm>
              <a:off x="2616" y="1735"/>
              <a:ext cx="48" cy="288"/>
              <a:chOff x="2232" y="2256"/>
              <a:chExt cx="48" cy="288"/>
            </a:xfrm>
          </p:grpSpPr>
          <p:sp>
            <p:nvSpPr>
              <p:cNvPr id="46120" name="Line 1064"/>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21" name="Oval 1065"/>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22" name="Group 1066"/>
            <p:cNvGrpSpPr>
              <a:grpSpLocks/>
            </p:cNvGrpSpPr>
            <p:nvPr/>
          </p:nvGrpSpPr>
          <p:grpSpPr bwMode="auto">
            <a:xfrm>
              <a:off x="2850" y="2364"/>
              <a:ext cx="48" cy="288"/>
              <a:chOff x="2232" y="2256"/>
              <a:chExt cx="48" cy="288"/>
            </a:xfrm>
          </p:grpSpPr>
          <p:sp>
            <p:nvSpPr>
              <p:cNvPr id="46123" name="Line 1067"/>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24" name="Oval 1068"/>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25" name="Group 1069"/>
            <p:cNvGrpSpPr>
              <a:grpSpLocks/>
            </p:cNvGrpSpPr>
            <p:nvPr/>
          </p:nvGrpSpPr>
          <p:grpSpPr bwMode="auto">
            <a:xfrm>
              <a:off x="2988" y="2017"/>
              <a:ext cx="48" cy="288"/>
              <a:chOff x="2232" y="2256"/>
              <a:chExt cx="48" cy="288"/>
            </a:xfrm>
          </p:grpSpPr>
          <p:sp>
            <p:nvSpPr>
              <p:cNvPr id="46126" name="Line 1070"/>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27" name="Oval 1071"/>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28" name="Group 1072"/>
            <p:cNvGrpSpPr>
              <a:grpSpLocks/>
            </p:cNvGrpSpPr>
            <p:nvPr/>
          </p:nvGrpSpPr>
          <p:grpSpPr bwMode="auto">
            <a:xfrm>
              <a:off x="3240" y="1729"/>
              <a:ext cx="48" cy="288"/>
              <a:chOff x="2232" y="2256"/>
              <a:chExt cx="48" cy="288"/>
            </a:xfrm>
          </p:grpSpPr>
          <p:sp>
            <p:nvSpPr>
              <p:cNvPr id="46129" name="Line 1073"/>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0" name="Oval 1074"/>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31" name="Group 1075"/>
            <p:cNvGrpSpPr>
              <a:grpSpLocks/>
            </p:cNvGrpSpPr>
            <p:nvPr/>
          </p:nvGrpSpPr>
          <p:grpSpPr bwMode="auto">
            <a:xfrm>
              <a:off x="3426" y="2035"/>
              <a:ext cx="48" cy="288"/>
              <a:chOff x="2232" y="2256"/>
              <a:chExt cx="48" cy="288"/>
            </a:xfrm>
          </p:grpSpPr>
          <p:sp>
            <p:nvSpPr>
              <p:cNvPr id="46132" name="Line 1076"/>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3" name="Oval 1077"/>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34" name="Group 1078"/>
            <p:cNvGrpSpPr>
              <a:grpSpLocks/>
            </p:cNvGrpSpPr>
            <p:nvPr/>
          </p:nvGrpSpPr>
          <p:grpSpPr bwMode="auto">
            <a:xfrm>
              <a:off x="3714" y="1447"/>
              <a:ext cx="48" cy="288"/>
              <a:chOff x="2232" y="2256"/>
              <a:chExt cx="48" cy="288"/>
            </a:xfrm>
          </p:grpSpPr>
          <p:sp>
            <p:nvSpPr>
              <p:cNvPr id="46135" name="Line 1079"/>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6" name="Oval 1080"/>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37" name="Group 1081"/>
            <p:cNvGrpSpPr>
              <a:grpSpLocks/>
            </p:cNvGrpSpPr>
            <p:nvPr/>
          </p:nvGrpSpPr>
          <p:grpSpPr bwMode="auto">
            <a:xfrm>
              <a:off x="3822" y="1945"/>
              <a:ext cx="48" cy="288"/>
              <a:chOff x="2232" y="2256"/>
              <a:chExt cx="48" cy="288"/>
            </a:xfrm>
          </p:grpSpPr>
          <p:sp>
            <p:nvSpPr>
              <p:cNvPr id="46138" name="Line 1082"/>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9" name="Oval 1083"/>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43" name="Group 1087"/>
            <p:cNvGrpSpPr>
              <a:grpSpLocks/>
            </p:cNvGrpSpPr>
            <p:nvPr/>
          </p:nvGrpSpPr>
          <p:grpSpPr bwMode="auto">
            <a:xfrm>
              <a:off x="4044" y="1951"/>
              <a:ext cx="48" cy="288"/>
              <a:chOff x="2232" y="2256"/>
              <a:chExt cx="48" cy="288"/>
            </a:xfrm>
          </p:grpSpPr>
          <p:sp>
            <p:nvSpPr>
              <p:cNvPr id="46144" name="Line 1088"/>
              <p:cNvSpPr>
                <a:spLocks noChangeShapeType="1"/>
              </p:cNvSpPr>
              <p:nvPr/>
            </p:nvSpPr>
            <p:spPr bwMode="auto">
              <a:xfrm>
                <a:off x="2256" y="225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5" name="Oval 1089"/>
              <p:cNvSpPr>
                <a:spLocks noChangeArrowheads="1"/>
              </p:cNvSpPr>
              <p:nvPr/>
            </p:nvSpPr>
            <p:spPr bwMode="auto">
              <a:xfrm>
                <a:off x="2232" y="2376"/>
                <a:ext cx="48"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Tree>
    <p:extLst>
      <p:ext uri="{BB962C8B-B14F-4D97-AF65-F5344CB8AC3E}">
        <p14:creationId xmlns:p14="http://schemas.microsoft.com/office/powerpoint/2010/main" val="1249873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normAutofit fontScale="90000"/>
          </a:bodyPr>
          <a:lstStyle/>
          <a:p>
            <a:r>
              <a:rPr lang="en-GB" dirty="0"/>
              <a:t>Testing </a:t>
            </a:r>
            <a:r>
              <a:rPr lang="en-GB" dirty="0" smtClean="0"/>
              <a:t>theory</a:t>
            </a:r>
            <a:r>
              <a:rPr lang="en-GB" dirty="0"/>
              <a:t/>
            </a:r>
            <a:br>
              <a:rPr lang="en-GB" dirty="0"/>
            </a:br>
            <a:r>
              <a:rPr lang="en-GB" dirty="0" smtClean="0"/>
              <a:t>Is </a:t>
            </a:r>
            <a:r>
              <a:rPr lang="en-GB" dirty="0" smtClean="0"/>
              <a:t>species </a:t>
            </a:r>
            <a:r>
              <a:rPr lang="en-GB" dirty="0"/>
              <a:t>richness </a:t>
            </a:r>
            <a:r>
              <a:rPr lang="en-GB" dirty="0" smtClean="0"/>
              <a:t>positively </a:t>
            </a:r>
            <a:r>
              <a:rPr lang="en-GB" dirty="0"/>
              <a:t>correlated with ecosystem </a:t>
            </a:r>
            <a:r>
              <a:rPr lang="en-GB" dirty="0" smtClean="0"/>
              <a:t>function?</a:t>
            </a:r>
            <a:r>
              <a:rPr lang="en-GB" dirty="0"/>
              <a:t/>
            </a:r>
            <a:br>
              <a:rPr lang="en-GB" dirty="0"/>
            </a:br>
            <a:endParaRPr lang="en-GB" dirty="0"/>
          </a:p>
        </p:txBody>
      </p:sp>
      <p:sp>
        <p:nvSpPr>
          <p:cNvPr id="3" name="Content Placeholder 2"/>
          <p:cNvSpPr>
            <a:spLocks noGrp="1"/>
          </p:cNvSpPr>
          <p:nvPr>
            <p:ph idx="1"/>
          </p:nvPr>
        </p:nvSpPr>
        <p:spPr>
          <a:xfrm>
            <a:off x="466198" y="2204864"/>
            <a:ext cx="8229600" cy="4525963"/>
          </a:xfrm>
        </p:spPr>
        <p:txBody>
          <a:bodyPr>
            <a:normAutofit fontScale="92500" lnSpcReduction="10000"/>
          </a:bodyPr>
          <a:lstStyle/>
          <a:p>
            <a:pPr marL="0" indent="0">
              <a:buNone/>
            </a:pPr>
            <a:endParaRPr lang="en-GB" dirty="0" smtClean="0"/>
          </a:p>
          <a:p>
            <a:r>
              <a:rPr lang="en-GB" dirty="0" smtClean="0"/>
              <a:t>There </a:t>
            </a:r>
            <a:r>
              <a:rPr lang="en-GB" dirty="0"/>
              <a:t>is (very) general agreement that as species richness decreases, ecosystem functioning is adversely </a:t>
            </a:r>
            <a:r>
              <a:rPr lang="en-GB" dirty="0" smtClean="0"/>
              <a:t>impacted</a:t>
            </a:r>
            <a:endParaRPr lang="en-GB" dirty="0"/>
          </a:p>
          <a:p>
            <a:r>
              <a:rPr lang="en-GB" dirty="0"/>
              <a:t>‘Recent work has now clearly established that biodiversity does indeed affect ecosystem processes. The strongest evidence to date comes from field experimental studies that have manipulated plant species richness in temperate grasslands’ (</a:t>
            </a:r>
            <a:r>
              <a:rPr lang="en-GB" dirty="0" err="1"/>
              <a:t>Loreau</a:t>
            </a:r>
            <a:r>
              <a:rPr lang="en-GB" dirty="0"/>
              <a:t>, 2009)</a:t>
            </a:r>
          </a:p>
        </p:txBody>
      </p:sp>
    </p:spTree>
    <p:extLst>
      <p:ext uri="{BB962C8B-B14F-4D97-AF65-F5344CB8AC3E}">
        <p14:creationId xmlns:p14="http://schemas.microsoft.com/office/powerpoint/2010/main" val="239238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177" t="13294" r="10774" b="7336"/>
          <a:stretch/>
        </p:blipFill>
        <p:spPr bwMode="auto">
          <a:xfrm>
            <a:off x="899592" y="116632"/>
            <a:ext cx="7237745" cy="556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6093296"/>
            <a:ext cx="6768752" cy="646331"/>
          </a:xfrm>
          <a:prstGeom prst="rect">
            <a:avLst/>
          </a:prstGeom>
          <a:noFill/>
        </p:spPr>
        <p:txBody>
          <a:bodyPr wrap="square" rtlCol="0">
            <a:spAutoFit/>
          </a:bodyPr>
          <a:lstStyle/>
          <a:p>
            <a:r>
              <a:rPr lang="en-GB" dirty="0"/>
              <a:t>Free to download: rstb.royalsocietypublishing.org/content/365/1537/49  </a:t>
            </a:r>
          </a:p>
        </p:txBody>
      </p:sp>
    </p:spTree>
    <p:extLst>
      <p:ext uri="{BB962C8B-B14F-4D97-AF65-F5344CB8AC3E}">
        <p14:creationId xmlns:p14="http://schemas.microsoft.com/office/powerpoint/2010/main" val="130073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1vn86fw4xmcz1.cloudfront.net/content/royptb/365/1537/49/F2.large.jpg?width=800&amp;height=600&amp;carousel=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907704" y="332656"/>
            <a:ext cx="5513171" cy="38936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4653136"/>
            <a:ext cx="8640960" cy="923330"/>
          </a:xfrm>
          <a:prstGeom prst="rect">
            <a:avLst/>
          </a:prstGeom>
          <a:noFill/>
        </p:spPr>
        <p:txBody>
          <a:bodyPr wrap="square" rtlCol="0">
            <a:spAutoFit/>
          </a:bodyPr>
          <a:lstStyle/>
          <a:p>
            <a:r>
              <a:rPr lang="en-GB" dirty="0"/>
              <a:t>Long-term experiment reported in </a:t>
            </a:r>
            <a:r>
              <a:rPr lang="en-GB" dirty="0" err="1"/>
              <a:t>Loreau</a:t>
            </a:r>
            <a:r>
              <a:rPr lang="en-GB" dirty="0"/>
              <a:t> (2009):</a:t>
            </a:r>
          </a:p>
          <a:p>
            <a:r>
              <a:rPr lang="en-GB" dirty="0"/>
              <a:t>A log-linear increase in plant above-ground biomass production with species richness across sites</a:t>
            </a:r>
          </a:p>
        </p:txBody>
      </p:sp>
    </p:spTree>
    <p:extLst>
      <p:ext uri="{BB962C8B-B14F-4D97-AF65-F5344CB8AC3E}">
        <p14:creationId xmlns:p14="http://schemas.microsoft.com/office/powerpoint/2010/main" val="943049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1vn86fw4xmcz1.cloudfront.net/content/royptb/365/1537/49/F2.large.jpg?width=800&amp;height=600&amp;carousel=1"/>
          <p:cNvPicPr>
            <a:picLocks noChangeAspect="1" noChangeArrowheads="1"/>
          </p:cNvPicPr>
          <p:nvPr/>
        </p:nvPicPr>
        <p:blipFill rotWithShape="1">
          <a:blip r:embed="rId2">
            <a:extLst>
              <a:ext uri="{28A0092B-C50C-407E-A947-70E740481C1C}">
                <a14:useLocalDpi xmlns:a14="http://schemas.microsoft.com/office/drawing/2010/main" val="0"/>
              </a:ext>
            </a:extLst>
          </a:blip>
          <a:srcRect l="50180" r="-507"/>
          <a:stretch/>
        </p:blipFill>
        <p:spPr bwMode="auto">
          <a:xfrm>
            <a:off x="755576" y="260647"/>
            <a:ext cx="6768752" cy="4749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229200"/>
            <a:ext cx="8640960" cy="923330"/>
          </a:xfrm>
          <a:prstGeom prst="rect">
            <a:avLst/>
          </a:prstGeom>
          <a:noFill/>
        </p:spPr>
        <p:txBody>
          <a:bodyPr wrap="square" rtlCol="0">
            <a:spAutoFit/>
          </a:bodyPr>
          <a:lstStyle/>
          <a:p>
            <a:r>
              <a:rPr lang="en-GB" dirty="0"/>
              <a:t>Long-term experiment reported in </a:t>
            </a:r>
            <a:r>
              <a:rPr lang="en-GB" dirty="0" err="1"/>
              <a:t>Loreau</a:t>
            </a:r>
            <a:r>
              <a:rPr lang="en-GB" dirty="0"/>
              <a:t> (2009):</a:t>
            </a:r>
          </a:p>
          <a:p>
            <a:r>
              <a:rPr lang="en-GB" dirty="0"/>
              <a:t>a positive response of total plant biomass production to species richness, which became stronger through time</a:t>
            </a:r>
          </a:p>
        </p:txBody>
      </p:sp>
    </p:spTree>
    <p:extLst>
      <p:ext uri="{BB962C8B-B14F-4D97-AF65-F5344CB8AC3E}">
        <p14:creationId xmlns:p14="http://schemas.microsoft.com/office/powerpoint/2010/main" val="1359484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11" t="24524" r="6911" b="3004"/>
          <a:stretch/>
        </p:blipFill>
        <p:spPr bwMode="auto">
          <a:xfrm>
            <a:off x="731520" y="1236617"/>
            <a:ext cx="7741920" cy="495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23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mwilliam\My Documents\Edinburgh\Biodiversity\tilman 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289425" cy="65532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ChangeArrowheads="1"/>
          </p:cNvSpPr>
          <p:nvPr/>
        </p:nvSpPr>
        <p:spPr bwMode="auto">
          <a:xfrm>
            <a:off x="4724400" y="457200"/>
            <a:ext cx="411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lphaUcParenBoth"/>
            </a:pPr>
            <a:r>
              <a:rPr lang="en-GB" altLang="en-US" sz="2000" dirty="0"/>
              <a:t>Dependence of 1996 aboveground plant biomass (that is, productivity) (mean and SE) on the number of plant species</a:t>
            </a:r>
            <a:r>
              <a:rPr lang="en-GB" altLang="en-US" sz="2000" baseline="30000" dirty="0"/>
              <a:t> </a:t>
            </a:r>
            <a:r>
              <a:rPr lang="en-GB" altLang="en-US" sz="2000" dirty="0"/>
              <a:t>seeded into the 289 plots.</a:t>
            </a:r>
          </a:p>
          <a:p>
            <a:pPr>
              <a:buFontTx/>
              <a:buAutoNum type="alphaUcParenBoth"/>
            </a:pPr>
            <a:endParaRPr lang="en-GB" altLang="en-US" sz="2000" dirty="0"/>
          </a:p>
          <a:p>
            <a:pPr>
              <a:buFontTx/>
              <a:buAutoNum type="alphaUcParenBoth"/>
            </a:pPr>
            <a:endParaRPr lang="en-GB" altLang="en-US" sz="2000" dirty="0"/>
          </a:p>
          <a:p>
            <a:pPr>
              <a:buFontTx/>
              <a:buAutoNum type="alphaUcParenBoth"/>
            </a:pPr>
            <a:endParaRPr lang="en-GB" altLang="en-US" sz="2000" dirty="0"/>
          </a:p>
          <a:p>
            <a:pPr>
              <a:buFontTx/>
              <a:buAutoNum type="alphaUcParenBoth"/>
            </a:pPr>
            <a:r>
              <a:rPr lang="en-GB" altLang="en-US" sz="2000" dirty="0"/>
              <a:t>Dependence of 1996 above-ground plant biomass on the number of functional groups seeded into each</a:t>
            </a:r>
            <a:r>
              <a:rPr lang="en-GB" altLang="en-US" sz="2000" baseline="30000" dirty="0"/>
              <a:t> </a:t>
            </a:r>
            <a:r>
              <a:rPr lang="en-GB" altLang="en-US" sz="2000" dirty="0"/>
              <a:t>plot. Curves shown are simple asymptotic functions fitted to treatment</a:t>
            </a:r>
            <a:r>
              <a:rPr lang="en-GB" altLang="en-US" sz="2000" baseline="30000" dirty="0"/>
              <a:t> </a:t>
            </a:r>
            <a:r>
              <a:rPr lang="en-GB" altLang="en-US" sz="2000" dirty="0"/>
              <a:t>means. More complex curves did not provide significantly better</a:t>
            </a:r>
            <a:r>
              <a:rPr lang="en-GB" altLang="en-US" sz="2000" baseline="30000" dirty="0"/>
              <a:t> </a:t>
            </a:r>
            <a:r>
              <a:rPr lang="en-GB" altLang="en-US" sz="2000" dirty="0"/>
              <a:t>fits</a:t>
            </a:r>
          </a:p>
          <a:p>
            <a:pPr>
              <a:buFontTx/>
              <a:buAutoNum type="alphaUcParenBoth"/>
            </a:pPr>
            <a:endParaRPr lang="en-GB" altLang="en-US" sz="2000" dirty="0"/>
          </a:p>
          <a:p>
            <a:r>
              <a:rPr lang="en-GB" altLang="en-US" sz="1400" dirty="0"/>
              <a:t>From: </a:t>
            </a:r>
            <a:r>
              <a:rPr lang="en-GB" altLang="en-US" sz="1400" dirty="0" err="1"/>
              <a:t>Tilman</a:t>
            </a:r>
            <a:r>
              <a:rPr lang="en-GB" altLang="en-US" sz="1400" dirty="0"/>
              <a:t> et al. (1997) Science</a:t>
            </a:r>
          </a:p>
          <a:p>
            <a:r>
              <a:rPr lang="en-GB" altLang="en-US" sz="1400" dirty="0"/>
              <a:t>https://</a:t>
            </a:r>
            <a:r>
              <a:rPr lang="en-GB" altLang="en-US" sz="1400" dirty="0" err="1"/>
              <a:t>science.sciencemag.org</a:t>
            </a:r>
            <a:r>
              <a:rPr lang="en-GB" altLang="en-US" sz="1400" dirty="0"/>
              <a:t>/content/277/5330/1300</a:t>
            </a:r>
          </a:p>
          <a:p>
            <a:endParaRPr lang="en-GB" altLang="en-US" sz="1400" dirty="0"/>
          </a:p>
        </p:txBody>
      </p:sp>
    </p:spTree>
    <p:extLst>
      <p:ext uri="{BB962C8B-B14F-4D97-AF65-F5344CB8AC3E}">
        <p14:creationId xmlns:p14="http://schemas.microsoft.com/office/powerpoint/2010/main" val="1345523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CBE0D-8FDD-9D47-AE2A-E5B2BD68EDA5}"/>
              </a:ext>
            </a:extLst>
          </p:cNvPr>
          <p:cNvSpPr>
            <a:spLocks noGrp="1"/>
          </p:cNvSpPr>
          <p:nvPr>
            <p:ph type="title"/>
          </p:nvPr>
        </p:nvSpPr>
        <p:spPr/>
        <p:txBody>
          <a:bodyPr/>
          <a:lstStyle/>
          <a:p>
            <a:r>
              <a:rPr lang="en-US" dirty="0"/>
              <a:t>What about aquatic systems?</a:t>
            </a:r>
          </a:p>
        </p:txBody>
      </p:sp>
      <p:pic>
        <p:nvPicPr>
          <p:cNvPr id="4" name="Picture 2">
            <a:extLst>
              <a:ext uri="{FF2B5EF4-FFF2-40B4-BE49-F238E27FC236}">
                <a16:creationId xmlns:a16="http://schemas.microsoft.com/office/drawing/2014/main" xmlns="" id="{07B0E39D-4CC1-0A4F-8E65-E1F5163AB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270" t="15382" r="14431" b="13159"/>
          <a:stretch/>
        </p:blipFill>
        <p:spPr bwMode="auto">
          <a:xfrm>
            <a:off x="179512" y="1196752"/>
            <a:ext cx="5832648" cy="550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xmlns="" id="{E67AE136-575A-564E-B60E-1F5393008FB8}"/>
              </a:ext>
            </a:extLst>
          </p:cNvPr>
          <p:cNvSpPr txBox="1"/>
          <p:nvPr/>
        </p:nvSpPr>
        <p:spPr>
          <a:xfrm>
            <a:off x="6156176" y="2780928"/>
            <a:ext cx="2304256" cy="3139321"/>
          </a:xfrm>
          <a:prstGeom prst="rect">
            <a:avLst/>
          </a:prstGeom>
          <a:noFill/>
        </p:spPr>
        <p:txBody>
          <a:bodyPr wrap="square" rtlCol="0">
            <a:spAutoFit/>
          </a:bodyPr>
          <a:lstStyle/>
          <a:p>
            <a:r>
              <a:rPr lang="en-GB" dirty="0"/>
              <a:t>Free download:</a:t>
            </a:r>
          </a:p>
          <a:p>
            <a:r>
              <a:rPr lang="en-GB" dirty="0"/>
              <a:t>https://www.researchgate.net/profile/Jonathan_Lefcheck/publication/268235931_Marine_biodiversity_and_ecosystem_functioning_What%27s_known_and_what%27s_next/links/546a009a0cf2397f78300d9a.pdf</a:t>
            </a:r>
          </a:p>
        </p:txBody>
      </p:sp>
    </p:spTree>
    <p:extLst>
      <p:ext uri="{BB962C8B-B14F-4D97-AF65-F5344CB8AC3E}">
        <p14:creationId xmlns:p14="http://schemas.microsoft.com/office/powerpoint/2010/main" val="2563895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70" t="15382" r="14431" b="13159"/>
          <a:stretch/>
        </p:blipFill>
        <p:spPr bwMode="auto">
          <a:xfrm>
            <a:off x="251519" y="260648"/>
            <a:ext cx="2718173"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5082" y="2980728"/>
            <a:ext cx="7920880"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Abstract: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‘….results show that, generally, mixtures of species tend to enhance levels of ecosystem function relative to the average component species in monoculture….’</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193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182" t="25631" r="14470" b="46656"/>
          <a:stretch/>
        </p:blipFill>
        <p:spPr bwMode="auto">
          <a:xfrm>
            <a:off x="35496" y="1340768"/>
            <a:ext cx="907255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48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Biodiversity? Some definitions</a:t>
            </a:r>
            <a:endParaRPr lang="en-GB" dirty="0"/>
          </a:p>
        </p:txBody>
      </p:sp>
      <p:sp>
        <p:nvSpPr>
          <p:cNvPr id="3" name="Content Placeholder 2"/>
          <p:cNvSpPr>
            <a:spLocks noGrp="1"/>
          </p:cNvSpPr>
          <p:nvPr>
            <p:ph idx="1"/>
          </p:nvPr>
        </p:nvSpPr>
        <p:spPr>
          <a:xfrm>
            <a:off x="179512" y="1600200"/>
            <a:ext cx="8712968" cy="4525963"/>
          </a:xfrm>
        </p:spPr>
        <p:txBody>
          <a:bodyPr>
            <a:normAutofit fontScale="85000" lnSpcReduction="20000"/>
          </a:bodyPr>
          <a:lstStyle/>
          <a:p>
            <a:pPr>
              <a:lnSpc>
                <a:spcPct val="90000"/>
              </a:lnSpc>
            </a:pPr>
            <a:r>
              <a:rPr lang="en-GB" altLang="en-US" b="1" dirty="0"/>
              <a:t>OED: </a:t>
            </a:r>
            <a:r>
              <a:rPr lang="en-GB" altLang="en-US" dirty="0"/>
              <a:t>“</a:t>
            </a:r>
            <a:r>
              <a:rPr lang="en-GB" altLang="en-US" b="1" dirty="0"/>
              <a:t>biodiversity</a:t>
            </a:r>
            <a:r>
              <a:rPr lang="en-GB" altLang="en-US" dirty="0"/>
              <a:t> </a:t>
            </a:r>
            <a:r>
              <a:rPr lang="en-GB" altLang="en-US" i="1" dirty="0"/>
              <a:t>Ecol.</a:t>
            </a:r>
            <a:r>
              <a:rPr lang="en-GB" altLang="en-US" dirty="0"/>
              <a:t>, diversity of plant and animal life, as represented by the number of extant species”</a:t>
            </a:r>
          </a:p>
          <a:p>
            <a:pPr>
              <a:lnSpc>
                <a:spcPct val="90000"/>
              </a:lnSpc>
            </a:pPr>
            <a:endParaRPr lang="en-GB" altLang="en-US" b="1" dirty="0"/>
          </a:p>
          <a:p>
            <a:pPr>
              <a:lnSpc>
                <a:spcPct val="90000"/>
              </a:lnSpc>
            </a:pPr>
            <a:r>
              <a:rPr lang="en-GB" altLang="en-US" b="1" dirty="0" err="1"/>
              <a:t>Ricklefs</a:t>
            </a:r>
            <a:r>
              <a:rPr lang="en-GB" altLang="en-US" b="1" dirty="0"/>
              <a:t> &amp; Miller</a:t>
            </a:r>
            <a:r>
              <a:rPr lang="en-GB" altLang="en-US" dirty="0"/>
              <a:t>: Biodiversity includes a number of different levels of variation in the natural world: genetic, species, ecosystem</a:t>
            </a:r>
          </a:p>
          <a:p>
            <a:pPr>
              <a:lnSpc>
                <a:spcPct val="90000"/>
              </a:lnSpc>
            </a:pPr>
            <a:endParaRPr lang="en-GB" altLang="en-US" dirty="0"/>
          </a:p>
          <a:p>
            <a:pPr>
              <a:lnSpc>
                <a:spcPct val="90000"/>
              </a:lnSpc>
            </a:pPr>
            <a:r>
              <a:rPr lang="en-GB" altLang="en-US" dirty="0" err="1"/>
              <a:t>Begon</a:t>
            </a:r>
            <a:r>
              <a:rPr lang="en-GB" altLang="en-US" dirty="0"/>
              <a:t> </a:t>
            </a:r>
            <a:r>
              <a:rPr lang="en-GB" altLang="en-US" i="1" dirty="0"/>
              <a:t>et al.</a:t>
            </a:r>
            <a:r>
              <a:rPr lang="en-GB" altLang="en-US" dirty="0"/>
              <a:t> “The term may be used to describe the number of species, the amount of genetic variation or the number of community types present in an area”.</a:t>
            </a:r>
          </a:p>
          <a:p>
            <a:pPr>
              <a:lnSpc>
                <a:spcPct val="90000"/>
              </a:lnSpc>
            </a:pPr>
            <a:endParaRPr lang="en-GB" altLang="en-US" dirty="0"/>
          </a:p>
          <a:p>
            <a:pPr>
              <a:lnSpc>
                <a:spcPct val="90000"/>
              </a:lnSpc>
            </a:pPr>
            <a:r>
              <a:rPr lang="en-GB" altLang="en-US" dirty="0"/>
              <a:t>But…most studies do focus on species diversity</a:t>
            </a:r>
          </a:p>
          <a:p>
            <a:endParaRPr lang="en-GB" dirty="0"/>
          </a:p>
        </p:txBody>
      </p:sp>
    </p:spTree>
    <p:extLst>
      <p:ext uri="{BB962C8B-B14F-4D97-AF65-F5344CB8AC3E}">
        <p14:creationId xmlns:p14="http://schemas.microsoft.com/office/powerpoint/2010/main" val="378758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6644" r="28971" b="50284"/>
          <a:stretch/>
        </p:blipFill>
        <p:spPr bwMode="auto">
          <a:xfrm>
            <a:off x="755576" y="1628800"/>
            <a:ext cx="3845859" cy="34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9716" r="28971" b="17212"/>
          <a:stretch/>
        </p:blipFill>
        <p:spPr bwMode="auto">
          <a:xfrm>
            <a:off x="4788023" y="1628799"/>
            <a:ext cx="3845859" cy="340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9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dirty="0"/>
              <a:t>Final theory: </a:t>
            </a:r>
            <a:br>
              <a:rPr lang="en-GB" dirty="0"/>
            </a:br>
            <a:r>
              <a:rPr lang="en-GB" dirty="0"/>
              <a:t>living with environmental change</a:t>
            </a:r>
          </a:p>
        </p:txBody>
      </p:sp>
      <p:sp>
        <p:nvSpPr>
          <p:cNvPr id="3" name="Content Placeholder 2"/>
          <p:cNvSpPr>
            <a:spLocks noGrp="1"/>
          </p:cNvSpPr>
          <p:nvPr>
            <p:ph idx="1"/>
          </p:nvPr>
        </p:nvSpPr>
        <p:spPr/>
        <p:txBody>
          <a:bodyPr>
            <a:normAutofit/>
          </a:bodyPr>
          <a:lstStyle/>
          <a:p>
            <a:r>
              <a:rPr lang="en-GB" sz="2800" dirty="0"/>
              <a:t>We are living through a period of </a:t>
            </a:r>
            <a:r>
              <a:rPr lang="en-GB" sz="2800" dirty="0" smtClean="0"/>
              <a:t>environmental </a:t>
            </a:r>
            <a:r>
              <a:rPr lang="en-GB" sz="2800" dirty="0"/>
              <a:t>change, e.g</a:t>
            </a:r>
            <a:r>
              <a:rPr lang="en-GB" sz="2800" dirty="0" smtClean="0"/>
              <a:t>.</a:t>
            </a:r>
            <a:endParaRPr lang="en-GB" sz="2800" dirty="0"/>
          </a:p>
          <a:p>
            <a:pPr marL="0" indent="0">
              <a:buNone/>
            </a:pPr>
            <a:r>
              <a:rPr lang="en-GB" sz="2800" dirty="0"/>
              <a:t>- Land use</a:t>
            </a:r>
          </a:p>
          <a:p>
            <a:pPr marL="0" indent="0">
              <a:buNone/>
            </a:pPr>
            <a:r>
              <a:rPr lang="en-GB" sz="2800" dirty="0"/>
              <a:t>- Habitat fragmentation</a:t>
            </a:r>
          </a:p>
          <a:p>
            <a:pPr marL="0" indent="0">
              <a:buNone/>
            </a:pPr>
            <a:r>
              <a:rPr lang="en-GB" sz="2800" dirty="0"/>
              <a:t>- Climate </a:t>
            </a:r>
            <a:r>
              <a:rPr lang="en-GB" sz="2800" dirty="0" smtClean="0"/>
              <a:t>change</a:t>
            </a:r>
            <a:endParaRPr lang="en-GB" sz="2800" dirty="0"/>
          </a:p>
          <a:p>
            <a:r>
              <a:rPr lang="en-GB" sz="2800" dirty="0"/>
              <a:t>Ecosystem resilience is </a:t>
            </a:r>
            <a:r>
              <a:rPr lang="en-GB" sz="2800" dirty="0" smtClean="0"/>
              <a:t>important </a:t>
            </a:r>
            <a:r>
              <a:rPr lang="en-GB" sz="2800" dirty="0"/>
              <a:t>to preserve </a:t>
            </a:r>
            <a:r>
              <a:rPr lang="en-GB" sz="2800" dirty="0" smtClean="0"/>
              <a:t>functioning… The </a:t>
            </a:r>
            <a:r>
              <a:rPr lang="en-GB" sz="2800" dirty="0"/>
              <a:t>insurance hypothesis….</a:t>
            </a:r>
          </a:p>
        </p:txBody>
      </p:sp>
    </p:spTree>
    <p:extLst>
      <p:ext uri="{BB962C8B-B14F-4D97-AF65-F5344CB8AC3E}">
        <p14:creationId xmlns:p14="http://schemas.microsoft.com/office/powerpoint/2010/main" val="1905800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75" y="101600"/>
            <a:ext cx="8602663"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473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8" y="482600"/>
            <a:ext cx="9236076"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101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fontScale="92500" lnSpcReduction="10000"/>
          </a:bodyPr>
          <a:lstStyle/>
          <a:p>
            <a:r>
              <a:rPr lang="en-GB" dirty="0"/>
              <a:t>More species = greater biodiversity = higher functional diversity (= potential for functional redundancy) = benefits to ecosystem functioning</a:t>
            </a:r>
          </a:p>
          <a:p>
            <a:endParaRPr lang="en-GB" dirty="0"/>
          </a:p>
          <a:p>
            <a:r>
              <a:rPr lang="en-GB" dirty="0"/>
              <a:t>Often shown empirically by increased production (of plant biomass) as species richness increases </a:t>
            </a:r>
          </a:p>
          <a:p>
            <a:endParaRPr lang="en-GB" dirty="0"/>
          </a:p>
          <a:p>
            <a:r>
              <a:rPr lang="en-GB" dirty="0"/>
              <a:t>But highly complex and general rules difficult to formulate</a:t>
            </a:r>
          </a:p>
        </p:txBody>
      </p:sp>
    </p:spTree>
    <p:extLst>
      <p:ext uri="{BB962C8B-B14F-4D97-AF65-F5344CB8AC3E}">
        <p14:creationId xmlns:p14="http://schemas.microsoft.com/office/powerpoint/2010/main" val="229762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GB" i="1" dirty="0">
                <a:solidFill>
                  <a:srgbClr val="FF0000"/>
                </a:solidFill>
              </a:rPr>
              <a:t>What do we really mean by biodiversity?</a:t>
            </a:r>
          </a:p>
          <a:p>
            <a:pPr marL="514350" indent="-514350">
              <a:buAutoNum type="arabicPeriod"/>
            </a:pPr>
            <a:endParaRPr lang="en-GB" i="1" dirty="0">
              <a:solidFill>
                <a:srgbClr val="FF0000"/>
              </a:solidFill>
            </a:endParaRPr>
          </a:p>
          <a:p>
            <a:pPr marL="514350" indent="-514350">
              <a:buAutoNum type="arabicPeriod"/>
            </a:pPr>
            <a:r>
              <a:rPr lang="en-GB" i="1" dirty="0">
                <a:solidFill>
                  <a:srgbClr val="FF0000"/>
                </a:solidFill>
              </a:rPr>
              <a:t>Why is it important to measure biodiversity?</a:t>
            </a:r>
          </a:p>
          <a:p>
            <a:pPr marL="514350" indent="-514350">
              <a:buAutoNum type="arabicPeriod"/>
            </a:pPr>
            <a:endParaRPr lang="en-GB" dirty="0"/>
          </a:p>
          <a:p>
            <a:pPr marL="514350" indent="-514350">
              <a:buAutoNum type="arabicPeriod"/>
            </a:pPr>
            <a:r>
              <a:rPr lang="en-GB" i="1" dirty="0">
                <a:solidFill>
                  <a:srgbClr val="FF0000"/>
                </a:solidFill>
              </a:rPr>
              <a:t>What is meant by the term ‘function(</a:t>
            </a:r>
            <a:r>
              <a:rPr lang="en-GB" i="1" dirty="0" err="1">
                <a:solidFill>
                  <a:srgbClr val="FF0000"/>
                </a:solidFill>
              </a:rPr>
              <a:t>ing</a:t>
            </a:r>
            <a:r>
              <a:rPr lang="en-GB" i="1" dirty="0">
                <a:solidFill>
                  <a:srgbClr val="FF0000"/>
                </a:solidFill>
              </a:rPr>
              <a:t>)’? </a:t>
            </a:r>
          </a:p>
          <a:p>
            <a:pPr marL="514350" indent="-514350">
              <a:buAutoNum type="arabicPeriod"/>
            </a:pPr>
            <a:endParaRPr lang="en-GB" i="1" dirty="0">
              <a:solidFill>
                <a:srgbClr val="FF0000"/>
              </a:solidFill>
            </a:endParaRPr>
          </a:p>
          <a:p>
            <a:pPr marL="514350" indent="-514350">
              <a:buAutoNum type="arabicPeriod"/>
            </a:pPr>
            <a:r>
              <a:rPr lang="en-GB" i="1" dirty="0">
                <a:solidFill>
                  <a:srgbClr val="FF0000"/>
                </a:solidFill>
              </a:rPr>
              <a:t>What is a functional group? How does it differ from a functional guild? What about functional diversity and redundancy?</a:t>
            </a:r>
          </a:p>
          <a:p>
            <a:pPr marL="514350" indent="-514350">
              <a:buAutoNum type="arabicPeriod"/>
            </a:pPr>
            <a:endParaRPr lang="en-GB" dirty="0"/>
          </a:p>
          <a:p>
            <a:pPr marL="514350" indent="-514350">
              <a:buAutoNum type="arabicPeriod"/>
            </a:pPr>
            <a:r>
              <a:rPr lang="en-GB" i="1" dirty="0">
                <a:solidFill>
                  <a:srgbClr val="FF0000"/>
                </a:solidFill>
              </a:rPr>
              <a:t>What is the relationship between biodiversity and ecosystem functioning?</a:t>
            </a:r>
          </a:p>
        </p:txBody>
      </p:sp>
    </p:spTree>
    <p:extLst>
      <p:ext uri="{BB962C8B-B14F-4D97-AF65-F5344CB8AC3E}">
        <p14:creationId xmlns:p14="http://schemas.microsoft.com/office/powerpoint/2010/main" val="386934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a:xfrm>
            <a:off x="179512" y="1600200"/>
            <a:ext cx="8856984" cy="4525963"/>
          </a:xfrm>
        </p:spPr>
        <p:txBody>
          <a:bodyPr>
            <a:normAutofit fontScale="92500" lnSpcReduction="20000"/>
          </a:bodyPr>
          <a:lstStyle/>
          <a:p>
            <a:pPr marL="0" indent="0">
              <a:buNone/>
            </a:pPr>
            <a:endParaRPr lang="en-US" altLang="en-US" dirty="0"/>
          </a:p>
          <a:p>
            <a:r>
              <a:rPr lang="en-US" altLang="en-US" dirty="0"/>
              <a:t>Alpha: within habitat </a:t>
            </a:r>
            <a:r>
              <a:rPr lang="en-US" altLang="en-US" dirty="0" smtClean="0"/>
              <a:t>diversity (</a:t>
            </a:r>
            <a:r>
              <a:rPr lang="en-US" altLang="en-US" dirty="0" err="1" smtClean="0"/>
              <a:t>e.g</a:t>
            </a:r>
            <a:r>
              <a:rPr lang="en-US" altLang="en-US" dirty="0" smtClean="0"/>
              <a:t> number of species in a quadrat)</a:t>
            </a:r>
            <a:endParaRPr lang="en-US" altLang="en-US" dirty="0"/>
          </a:p>
          <a:p>
            <a:endParaRPr lang="en-US" altLang="en-US" dirty="0"/>
          </a:p>
          <a:p>
            <a:r>
              <a:rPr lang="en-US" altLang="en-US" dirty="0"/>
              <a:t>Beta: species diversity along transects &amp; gradients</a:t>
            </a:r>
          </a:p>
          <a:p>
            <a:pPr lvl="1"/>
            <a:r>
              <a:rPr lang="en-US" altLang="en-US" dirty="0"/>
              <a:t>High Beta indicates number of </a:t>
            </a:r>
            <a:r>
              <a:rPr lang="en-US" altLang="en-US" dirty="0" smtClean="0"/>
              <a:t>species </a:t>
            </a:r>
            <a:r>
              <a:rPr lang="en-US" altLang="en-US" dirty="0"/>
              <a:t>increases rapidly with additional sampling sites along the gradient</a:t>
            </a:r>
          </a:p>
          <a:p>
            <a:endParaRPr lang="en-US" altLang="en-US" dirty="0"/>
          </a:p>
          <a:p>
            <a:r>
              <a:rPr lang="en-US" altLang="en-US" dirty="0"/>
              <a:t>Gamma: diversity of a larger geographical unit </a:t>
            </a:r>
            <a:r>
              <a:rPr lang="en-US" altLang="en-US" dirty="0" smtClean="0"/>
              <a:t>(regional diversity)</a:t>
            </a:r>
            <a:endParaRPr lang="en-US" altLang="en-US" dirty="0"/>
          </a:p>
          <a:p>
            <a:endParaRPr lang="en-US" altLang="en-US" dirty="0"/>
          </a:p>
          <a:p>
            <a:endParaRPr lang="en-GB" dirty="0"/>
          </a:p>
        </p:txBody>
      </p:sp>
    </p:spTree>
    <p:extLst>
      <p:ext uri="{BB962C8B-B14F-4D97-AF65-F5344CB8AC3E}">
        <p14:creationId xmlns:p14="http://schemas.microsoft.com/office/powerpoint/2010/main" val="27032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 measures</a:t>
            </a:r>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a:t>What can we measure?</a:t>
            </a:r>
          </a:p>
          <a:p>
            <a:pPr>
              <a:lnSpc>
                <a:spcPct val="90000"/>
              </a:lnSpc>
            </a:pPr>
            <a:r>
              <a:rPr lang="en-US" altLang="en-US" dirty="0"/>
              <a:t>Possibilities</a:t>
            </a:r>
          </a:p>
          <a:p>
            <a:pPr lvl="1">
              <a:lnSpc>
                <a:spcPct val="90000"/>
              </a:lnSpc>
            </a:pPr>
            <a:r>
              <a:rPr lang="en-US" altLang="en-US" dirty="0"/>
              <a:t>Species (</a:t>
            </a:r>
            <a:r>
              <a:rPr lang="en-US" altLang="en-US" u="sng" dirty="0"/>
              <a:t>richness</a:t>
            </a:r>
            <a:r>
              <a:rPr lang="en-US" altLang="en-US" dirty="0"/>
              <a:t>)</a:t>
            </a:r>
          </a:p>
          <a:p>
            <a:pPr lvl="1">
              <a:lnSpc>
                <a:spcPct val="90000"/>
              </a:lnSpc>
            </a:pPr>
            <a:r>
              <a:rPr lang="en-US" altLang="en-US" dirty="0"/>
              <a:t>Abundance</a:t>
            </a:r>
          </a:p>
          <a:p>
            <a:pPr lvl="1">
              <a:lnSpc>
                <a:spcPct val="90000"/>
              </a:lnSpc>
            </a:pPr>
            <a:r>
              <a:rPr lang="en-US" altLang="en-US" dirty="0"/>
              <a:t>Diversity</a:t>
            </a:r>
          </a:p>
          <a:p>
            <a:pPr lvl="2">
              <a:lnSpc>
                <a:spcPct val="90000"/>
              </a:lnSpc>
            </a:pPr>
            <a:r>
              <a:rPr lang="en-US" altLang="en-US" dirty="0"/>
              <a:t>relationship between richness &amp; abundance</a:t>
            </a:r>
          </a:p>
          <a:p>
            <a:pPr lvl="1">
              <a:lnSpc>
                <a:spcPct val="90000"/>
              </a:lnSpc>
            </a:pPr>
            <a:r>
              <a:rPr lang="en-US" altLang="en-US" dirty="0" smtClean="0"/>
              <a:t>Guilds</a:t>
            </a:r>
            <a:endParaRPr lang="en-US" altLang="en-US" dirty="0"/>
          </a:p>
          <a:p>
            <a:pPr lvl="1">
              <a:lnSpc>
                <a:spcPct val="90000"/>
              </a:lnSpc>
            </a:pPr>
            <a:r>
              <a:rPr lang="en-US" altLang="en-US" dirty="0"/>
              <a:t>Trophic </a:t>
            </a:r>
            <a:r>
              <a:rPr lang="en-US" altLang="en-US" dirty="0" smtClean="0"/>
              <a:t>structures</a:t>
            </a:r>
            <a:endParaRPr lang="en-US" altLang="en-US" dirty="0"/>
          </a:p>
          <a:p>
            <a:pPr lvl="1">
              <a:lnSpc>
                <a:spcPct val="90000"/>
              </a:lnSpc>
            </a:pPr>
            <a:r>
              <a:rPr lang="en-US" altLang="en-US" dirty="0"/>
              <a:t>Genetic diversity</a:t>
            </a:r>
          </a:p>
          <a:p>
            <a:pPr lvl="1">
              <a:lnSpc>
                <a:spcPct val="90000"/>
              </a:lnSpc>
            </a:pPr>
            <a:r>
              <a:rPr lang="en-US" altLang="en-US" dirty="0"/>
              <a:t>Within species diversity (genetic, morphological)</a:t>
            </a:r>
          </a:p>
          <a:p>
            <a:endParaRPr lang="en-GB" dirty="0"/>
          </a:p>
        </p:txBody>
      </p:sp>
    </p:spTree>
    <p:extLst>
      <p:ext uri="{BB962C8B-B14F-4D97-AF65-F5344CB8AC3E}">
        <p14:creationId xmlns:p14="http://schemas.microsoft.com/office/powerpoint/2010/main" val="48360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normAutofit/>
          </a:bodyPr>
          <a:lstStyle/>
          <a:p>
            <a:endParaRPr lang="en-US" altLang="en-US" dirty="0"/>
          </a:p>
          <a:p>
            <a:r>
              <a:rPr lang="en-US" altLang="en-US" dirty="0"/>
              <a:t>Two key features: Richness &amp; Abundance</a:t>
            </a:r>
          </a:p>
          <a:p>
            <a:pPr marL="0" indent="0">
              <a:buNone/>
            </a:pPr>
            <a:r>
              <a:rPr lang="en-US" altLang="en-US" dirty="0"/>
              <a:t>  </a:t>
            </a:r>
          </a:p>
          <a:p>
            <a:r>
              <a:rPr lang="en-US" altLang="en-US" dirty="0"/>
              <a:t>Evenness is a simple way to combine richness and abundance </a:t>
            </a:r>
          </a:p>
          <a:p>
            <a:endParaRPr lang="en-US" altLang="en-US" dirty="0"/>
          </a:p>
          <a:p>
            <a:r>
              <a:rPr lang="en-US" altLang="en-US" dirty="0"/>
              <a:t>Are all species likely to be equally abundant? If not, why not?</a:t>
            </a:r>
          </a:p>
          <a:p>
            <a:endParaRPr lang="en-US" altLang="en-US" dirty="0"/>
          </a:p>
          <a:p>
            <a:endParaRPr lang="en-US" altLang="en-US" dirty="0"/>
          </a:p>
          <a:p>
            <a:endParaRPr lang="en-GB" dirty="0"/>
          </a:p>
        </p:txBody>
      </p:sp>
    </p:spTree>
    <p:extLst>
      <p:ext uri="{BB962C8B-B14F-4D97-AF65-F5344CB8AC3E}">
        <p14:creationId xmlns:p14="http://schemas.microsoft.com/office/powerpoint/2010/main" val="235028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Biodiversity</a:t>
            </a:r>
          </a:p>
        </p:txBody>
      </p:sp>
      <p:sp>
        <p:nvSpPr>
          <p:cNvPr id="3" name="Content Placeholder 2"/>
          <p:cNvSpPr>
            <a:spLocks noGrp="1"/>
          </p:cNvSpPr>
          <p:nvPr>
            <p:ph idx="1"/>
          </p:nvPr>
        </p:nvSpPr>
        <p:spPr/>
        <p:txBody>
          <a:bodyPr>
            <a:normAutofit/>
          </a:bodyPr>
          <a:lstStyle/>
          <a:p>
            <a:r>
              <a:rPr lang="en-GB" dirty="0"/>
              <a:t>As evenness increases, diversity tends to increase</a:t>
            </a:r>
          </a:p>
          <a:p>
            <a:endParaRPr lang="en-US" altLang="en-US" dirty="0"/>
          </a:p>
          <a:p>
            <a:r>
              <a:rPr lang="en-US" altLang="en-US" dirty="0"/>
              <a:t>High evenness </a:t>
            </a:r>
            <a:r>
              <a:rPr lang="en-US" altLang="en-US" dirty="0" smtClean="0"/>
              <a:t>may be seen as a </a:t>
            </a:r>
            <a:r>
              <a:rPr lang="en-US" altLang="en-US" dirty="0"/>
              <a:t>sign of ecosystem health</a:t>
            </a:r>
          </a:p>
          <a:p>
            <a:pPr lvl="1"/>
            <a:r>
              <a:rPr lang="en-US" altLang="en-US" dirty="0"/>
              <a:t>A single species is not dominating the </a:t>
            </a:r>
            <a:r>
              <a:rPr lang="en-US" altLang="en-US" dirty="0" smtClean="0"/>
              <a:t>ecosystem</a:t>
            </a:r>
          </a:p>
          <a:p>
            <a:pPr lvl="1"/>
            <a:r>
              <a:rPr lang="en-US" altLang="en-US" dirty="0" smtClean="0"/>
              <a:t>(Eutrophication and enrichment does tend to lead to dominance of a few species)</a:t>
            </a:r>
            <a:endParaRPr lang="en-US" altLang="en-US" dirty="0"/>
          </a:p>
          <a:p>
            <a:endParaRPr lang="en-GB" dirty="0"/>
          </a:p>
        </p:txBody>
      </p:sp>
    </p:spTree>
    <p:extLst>
      <p:ext uri="{BB962C8B-B14F-4D97-AF65-F5344CB8AC3E}">
        <p14:creationId xmlns:p14="http://schemas.microsoft.com/office/powerpoint/2010/main" val="153632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1587</Words>
  <Application>Microsoft Macintosh PowerPoint</Application>
  <PresentationFormat>On-screen Show (4:3)</PresentationFormat>
  <Paragraphs>233</Paragraphs>
  <Slides>55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Calibri</vt:lpstr>
      <vt:lpstr>Times New Roman</vt:lpstr>
      <vt:lpstr>Arial</vt:lpstr>
      <vt:lpstr>Office Theme</vt:lpstr>
      <vt:lpstr>Ecosystem functioning and biodiversity</vt:lpstr>
      <vt:lpstr>Questions</vt:lpstr>
      <vt:lpstr>Questions</vt:lpstr>
      <vt:lpstr>1. What is biodiversity?</vt:lpstr>
      <vt:lpstr>Biodiversity? Some definitions</vt:lpstr>
      <vt:lpstr>Biodiversity</vt:lpstr>
      <vt:lpstr>Biodiversity measures</vt:lpstr>
      <vt:lpstr>Biodiversity</vt:lpstr>
      <vt:lpstr>Biodiversity</vt:lpstr>
      <vt:lpstr>Biodiversity</vt:lpstr>
      <vt:lpstr>Biodiversity</vt:lpstr>
      <vt:lpstr>Biodiversity</vt:lpstr>
      <vt:lpstr>Biodiversity</vt:lpstr>
      <vt:lpstr>Biodiversity</vt:lpstr>
      <vt:lpstr>Biodiversity</vt:lpstr>
      <vt:lpstr>Biodiversity?</vt:lpstr>
      <vt:lpstr>Questions</vt:lpstr>
      <vt:lpstr>2. What is ecosystem functioning? </vt:lpstr>
      <vt:lpstr>Functioning</vt:lpstr>
      <vt:lpstr>PowerPoint Presentation</vt:lpstr>
      <vt:lpstr>Functional groups</vt:lpstr>
      <vt:lpstr>Functional guilds?</vt:lpstr>
      <vt:lpstr>PowerPoint Presentation</vt:lpstr>
      <vt:lpstr>PowerPoint Presentation</vt:lpstr>
      <vt:lpstr>PowerPoint Presentation</vt:lpstr>
      <vt:lpstr>Functioning</vt:lpstr>
      <vt:lpstr>Ecosystem functioning</vt:lpstr>
      <vt:lpstr>Functioning</vt:lpstr>
      <vt:lpstr>Diversity and functional groups</vt:lpstr>
      <vt:lpstr>Importance of individual species?</vt:lpstr>
      <vt:lpstr>Questions</vt:lpstr>
      <vt:lpstr>3. What is the relationship between biodiversity and ecosystem functioning?  </vt:lpstr>
      <vt:lpstr>Theory</vt:lpstr>
      <vt:lpstr>Dynamic relationship</vt:lpstr>
      <vt:lpstr>Theoretical perspectives</vt:lpstr>
      <vt:lpstr>PowerPoint Presentation</vt:lpstr>
      <vt:lpstr>Ecological theory….</vt:lpstr>
      <vt:lpstr>Ecological theory….</vt:lpstr>
      <vt:lpstr>Ecological theory…….</vt:lpstr>
      <vt:lpstr>Ecological theory</vt:lpstr>
      <vt:lpstr>Testing theory Is species richness positively correlated with ecosystem function? </vt:lpstr>
      <vt:lpstr>PowerPoint Presentation</vt:lpstr>
      <vt:lpstr>PowerPoint Presentation</vt:lpstr>
      <vt:lpstr>PowerPoint Presentation</vt:lpstr>
      <vt:lpstr>PowerPoint Presentation</vt:lpstr>
      <vt:lpstr>PowerPoint Presentation</vt:lpstr>
      <vt:lpstr>What about aquatic systems?</vt:lpstr>
      <vt:lpstr>PowerPoint Presentation</vt:lpstr>
      <vt:lpstr>PowerPoint Presentation</vt:lpstr>
      <vt:lpstr>PowerPoint Presentation</vt:lpstr>
      <vt:lpstr>Final theory:  living with environmental change</vt:lpstr>
      <vt:lpstr>PowerPoint Presentation</vt:lpstr>
      <vt:lpstr>PowerPoint Presentation</vt:lpstr>
      <vt:lpstr>Summary</vt:lpstr>
      <vt:lpstr>Questions</vt:lpstr>
    </vt:vector>
  </TitlesOfParts>
  <Company>Bournemouth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functioning and biodiversity</dc:title>
  <dc:creator>Robert,Britton</dc:creator>
  <cp:lastModifiedBy>Microsoft Office User</cp:lastModifiedBy>
  <cp:revision>37</cp:revision>
  <dcterms:created xsi:type="dcterms:W3CDTF">2016-10-11T16:10:39Z</dcterms:created>
  <dcterms:modified xsi:type="dcterms:W3CDTF">2022-11-30T12:15:40Z</dcterms:modified>
</cp:coreProperties>
</file>